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723" r:id="rId3"/>
    <p:sldId id="758" r:id="rId4"/>
    <p:sldId id="753" r:id="rId5"/>
    <p:sldId id="2224" r:id="rId6"/>
    <p:sldId id="2225" r:id="rId7"/>
    <p:sldId id="750" r:id="rId8"/>
    <p:sldId id="2221" r:id="rId9"/>
    <p:sldId id="705" r:id="rId10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79" d="100"/>
          <a:sy n="79" d="100"/>
        </p:scale>
        <p:origin x="165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_R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Vakcíny dle typu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cs-CZ" sz="1400" dirty="0">
                <a:solidFill>
                  <a:srgbClr val="2B2B82"/>
                </a:solidFill>
                <a:effectLst/>
                <a:latin typeface="+mn-lt"/>
              </a:rPr>
              <a:t>25.</a:t>
            </a:r>
            <a:r>
              <a:rPr lang="cs-CZ" sz="1400" baseline="0" dirty="0">
                <a:solidFill>
                  <a:srgbClr val="2B2B82"/>
                </a:solidFill>
                <a:effectLst/>
                <a:latin typeface="+mn-lt"/>
              </a:rPr>
              <a:t> 7. 2021</a:t>
            </a:r>
            <a:endParaRPr lang="cs-CZ" sz="1400" dirty="0">
              <a:solidFill>
                <a:srgbClr val="2B2B82"/>
              </a:solidFill>
              <a:effectLst/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cs-CZ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Dodáno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45030400021584E-17"/>
                  <c:y val="-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61-4906-9861-E2705D6DD9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417 495</c:v>
                  </c:pt>
                  <c:pt idx="1">
                    <c:v>44 600</c:v>
                  </c:pt>
                  <c:pt idx="2">
                    <c:v>53 600</c:v>
                  </c:pt>
                  <c:pt idx="3">
                    <c:v>9 550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typu'!$A$2:$D$2</c:f>
              <c:numCache>
                <c:formatCode>#,##0</c:formatCode>
                <c:ptCount val="4"/>
                <c:pt idx="0">
                  <c:v>417495</c:v>
                </c:pt>
                <c:pt idx="1">
                  <c:v>44600</c:v>
                </c:pt>
                <c:pt idx="2">
                  <c:v>53600</c:v>
                </c:pt>
                <c:pt idx="3">
                  <c:v>9550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61-4906-9861-E2705D6DD925}"/>
            </c:ext>
          </c:extLst>
        </c:ser>
        <c:ser>
          <c:idx val="1"/>
          <c:order val="1"/>
          <c:tx>
            <c:v>Vyočkováno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61-4906-9861-E2705D6DD9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417 495</c:v>
                  </c:pt>
                  <c:pt idx="1">
                    <c:v>44 600</c:v>
                  </c:pt>
                  <c:pt idx="2">
                    <c:v>53 600</c:v>
                  </c:pt>
                  <c:pt idx="3">
                    <c:v>9 550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typu'!$A$3:$D$3</c:f>
              <c:numCache>
                <c:formatCode>#,##0</c:formatCode>
                <c:ptCount val="4"/>
                <c:pt idx="0">
                  <c:v>416223</c:v>
                </c:pt>
                <c:pt idx="1">
                  <c:v>51570</c:v>
                </c:pt>
                <c:pt idx="2">
                  <c:v>52185</c:v>
                </c:pt>
                <c:pt idx="3">
                  <c:v>7233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61-4906-9861-E2705D6DD9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53440"/>
        <c:axId val="1596195264"/>
      </c:barChart>
      <c:catAx>
        <c:axId val="164015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96195264"/>
        <c:crosses val="autoZero"/>
        <c:auto val="1"/>
        <c:lblAlgn val="ctr"/>
        <c:lblOffset val="100"/>
        <c:noMultiLvlLbl val="0"/>
      </c:catAx>
      <c:valAx>
        <c:axId val="159619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015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7612"/>
            <a:ext cx="5438775" cy="3907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243"/>
            <a:ext cx="2946400" cy="498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26.07.2021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496104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3,6/den)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104.823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103.048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25. 7.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327577"/>
            <a:ext cx="1016481" cy="530422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BD5F8864-7921-4530-ABF7-EAD8C28F63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3250"/>
              </p:ext>
            </p:extLst>
          </p:nvPr>
        </p:nvGraphicFramePr>
        <p:xfrm>
          <a:off x="838199" y="1237130"/>
          <a:ext cx="10515602" cy="5114986"/>
        </p:xfrm>
        <a:graphic>
          <a:graphicData uri="http://schemas.openxmlformats.org/drawingml/2006/table">
            <a:tbl>
              <a:tblPr/>
              <a:tblGrid>
                <a:gridCol w="1102606">
                  <a:extLst>
                    <a:ext uri="{9D8B030D-6E8A-4147-A177-3AD203B41FA5}">
                      <a16:colId xmlns:a16="http://schemas.microsoft.com/office/drawing/2014/main" val="127775987"/>
                    </a:ext>
                  </a:extLst>
                </a:gridCol>
                <a:gridCol w="826955">
                  <a:extLst>
                    <a:ext uri="{9D8B030D-6E8A-4147-A177-3AD203B41FA5}">
                      <a16:colId xmlns:a16="http://schemas.microsoft.com/office/drawing/2014/main" val="2092397454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132928285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303117442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311184268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608661636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29555339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428377868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271005422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63257166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70886907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3496094357"/>
                    </a:ext>
                  </a:extLst>
                </a:gridCol>
                <a:gridCol w="949467">
                  <a:extLst>
                    <a:ext uri="{9D8B030D-6E8A-4147-A177-3AD203B41FA5}">
                      <a16:colId xmlns:a16="http://schemas.microsoft.com/office/drawing/2014/main" val="2522848070"/>
                    </a:ext>
                  </a:extLst>
                </a:gridCol>
                <a:gridCol w="694234">
                  <a:extLst>
                    <a:ext uri="{9D8B030D-6E8A-4147-A177-3AD203B41FA5}">
                      <a16:colId xmlns:a16="http://schemas.microsoft.com/office/drawing/2014/main" val="994251180"/>
                    </a:ext>
                  </a:extLst>
                </a:gridCol>
              </a:tblGrid>
              <a:tr h="48709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Spikevax mRNA Vaccine (Moderna Biotech Spain, S.L.)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896868"/>
                  </a:ext>
                </a:extLst>
              </a:tr>
              <a:tr h="906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38687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1 670 565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1 681 290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1 511 157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102 080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91 613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17 525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1 956 365 – 1 993 070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1 755 155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367259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921 765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924 300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829 937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96 470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82 279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112 269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14 036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1 148 065 – 1 171 250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1 038 521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974679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513 630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518 795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51 480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48 990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47 046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6 884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611 880 – 622 860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621 715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326617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455 715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457 470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448 116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59 180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35 081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44 774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6 471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570 765 – 583 020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534 442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715442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213 525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214 110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199 725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19 158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50 820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46 621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282 175 – 289 280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267 504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078541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610 740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611 910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602 159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49 056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57 717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7 548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729 740 – 741 600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716 480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496306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328 965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329 940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321 051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38 056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32 120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401 715 – 409 310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386010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417 495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416 223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52 185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525 245 – 536 430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527 211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9519367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387 660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388 440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340 463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43 340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475 360 – 483 960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426 586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407632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382 785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383 760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364 761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51 810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62 150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49 871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6 802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495 035 – 506 370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468 174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518281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955 680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961 140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943 112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87 855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89 800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98 780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89 120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1 154 430 – 1 177 240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1 134 676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088934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483 210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422 801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58 410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58 831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48 709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592 905 – 604 670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536 716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3839"/>
                  </a:ext>
                </a:extLst>
              </a:tr>
              <a:tr h="226554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452 985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453 960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424 350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49 426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6 637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556 685 – 567 160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525 188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05685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910 275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913 200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861 119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102 600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112 860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95 813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78 100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85 910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79 911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13 689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1 114 175 – 1 135 170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1 050 532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41614"/>
                  </a:ext>
                </a:extLst>
              </a:tr>
              <a:tr h="27635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8 701 290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8 735 220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8 203 769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881 700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969 870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838 259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847 500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932 250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833 504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184 050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120 538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10 614 540 – 10 821 390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9 996 070</a:t>
                      </a:r>
                    </a:p>
                  </a:txBody>
                  <a:tcPr marL="6128" marR="6128" marT="6128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58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AA2ED2D-0AAB-4C88-B935-80568B8048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9" y="5800165"/>
            <a:ext cx="1606168" cy="75732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FEEA62FE-C90E-40CF-ACB5-17EB0F22CE35}"/>
              </a:ext>
            </a:extLst>
          </p:cNvPr>
          <p:cNvSpPr/>
          <p:nvPr/>
        </p:nvSpPr>
        <p:spPr>
          <a:xfrm>
            <a:off x="2614189" y="6178829"/>
            <a:ext cx="771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Vakcíny Moderna, </a:t>
            </a:r>
            <a:r>
              <a:rPr lang="cs-CZ" dirty="0" err="1"/>
              <a:t>AstraZeneca</a:t>
            </a:r>
            <a:r>
              <a:rPr lang="cs-CZ" dirty="0"/>
              <a:t> a Johnson jsou distribuovány praktickým lékařům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CAC36CF-1B86-4987-93C4-07BA816B3E94}"/>
              </a:ext>
            </a:extLst>
          </p:cNvPr>
          <p:cNvSpPr/>
          <p:nvPr/>
        </p:nvSpPr>
        <p:spPr>
          <a:xfrm>
            <a:off x="2614189" y="5818830"/>
            <a:ext cx="409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Ve 29. týdnu </a:t>
            </a:r>
            <a:r>
              <a:rPr lang="cs-CZ" dirty="0" err="1"/>
              <a:t>prům</a:t>
            </a:r>
            <a:r>
              <a:rPr lang="cs-CZ" dirty="0"/>
              <a:t>. 3.102 očkování za den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44D709B-489F-4745-8235-C1CA29CF8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043576"/>
              </p:ext>
            </p:extLst>
          </p:nvPr>
        </p:nvGraphicFramePr>
        <p:xfrm>
          <a:off x="1933575" y="0"/>
          <a:ext cx="8324850" cy="5602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107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94F27620-42E8-425B-98B7-29373610E0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191017"/>
              </p:ext>
            </p:extLst>
          </p:nvPr>
        </p:nvGraphicFramePr>
        <p:xfrm>
          <a:off x="838198" y="1246094"/>
          <a:ext cx="10515604" cy="482300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8050857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4861517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5616272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19799404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093504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69113963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657692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98524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5893042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81603687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239522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2371970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0375893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5984338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6454193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9050485"/>
                    </a:ext>
                  </a:extLst>
                </a:gridCol>
              </a:tblGrid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770209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201 332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137 678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110 553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232 227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1 755 155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197885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92 906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114 971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192 838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1 038 521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17194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62 716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57 642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485096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86583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23 960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267 504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6729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64 578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62 044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716 480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941514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33 593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73 050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368754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96 456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527 211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145705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17 736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37 185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79 847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584329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27 346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81 390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35 601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816041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67 220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79 370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92 781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107 873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1 134 676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629388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99 527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536 716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61920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56 807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525 188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52016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88 821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107 055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101 195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97 445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179 438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1 050 532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009062"/>
                  </a:ext>
                </a:extLst>
              </a:tr>
              <a:tr h="30143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359 556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515 615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637 917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925 158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1 051 546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869 101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1 002 359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1 686 850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704 411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9 996 070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615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E03567FA-6B7C-4731-9238-E593226266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599625"/>
              </p:ext>
            </p:extLst>
          </p:nvPr>
        </p:nvGraphicFramePr>
        <p:xfrm>
          <a:off x="838198" y="1255058"/>
          <a:ext cx="10515604" cy="4787152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15131630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381693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5916948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01190197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384180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58977476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4629010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87148066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4571441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441657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1862607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139259421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08976491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4023632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2492415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80397742"/>
                    </a:ext>
                  </a:extLst>
                </a:gridCol>
              </a:tblGrid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63509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59 248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68 892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94 246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114 863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787 988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518884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22 402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53 950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45 269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285772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75709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242 896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0204179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122 433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824876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30 319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36 764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330 292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05708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180 755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149983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22 504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855300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196 757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436173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216 112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824488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54 254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92 617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522 767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577323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249 970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890192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20 524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24 991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45 082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690765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41 959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334937"/>
                  </a:ext>
                </a:extLst>
              </a:tr>
              <a:tr h="29919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431 253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493 669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834 136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4 596 777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653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25.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E197CA4D-DBAC-470A-80AF-7BC2D87514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5416786"/>
              </p:ext>
            </p:extLst>
          </p:nvPr>
        </p:nvGraphicFramePr>
        <p:xfrm>
          <a:off x="838198" y="1237129"/>
          <a:ext cx="10515604" cy="4939840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07056065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0477581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74415443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0091922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2983542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1681812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7480598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8272392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5657433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81266781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199093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2561297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74361850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3163444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739567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101243094"/>
                    </a:ext>
                  </a:extLst>
                </a:gridCol>
              </a:tblGrid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336257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17 327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39 397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133 011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72799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40 184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5865786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59 506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833801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6 437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650270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48845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22 951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60 572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814423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50678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81 427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709949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70 376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6945338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330981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25 416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098234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36 320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016555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13 149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99 260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281245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134 785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555704"/>
                  </a:ext>
                </a:extLst>
              </a:tr>
              <a:tr h="308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25 250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29 836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99 092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431 146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140 802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1 197 190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720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AAC690-5FF6-49F9-88A6-1BBE9A2365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3224" y="2121260"/>
            <a:ext cx="7440705" cy="405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6996</TotalTime>
  <Words>2192</Words>
  <Application>Microsoft Office PowerPoint</Application>
  <PresentationFormat>Širokoúhlá obrazovka</PresentationFormat>
  <Paragraphs>1024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Přehled epidemické situace a stavu očkování v Královéhradeckém kraji</vt:lpstr>
      <vt:lpstr>Aktuální situace v Královéhradeckém kraji k 25. 7. 2021</vt:lpstr>
      <vt:lpstr>Celkový počet dodaných a podaných dávek k 25. 7.</vt:lpstr>
      <vt:lpstr>Prezentace aplikace PowerPoint</vt:lpstr>
      <vt:lpstr>Počet podaných dávek k 25. 7. 2021</vt:lpstr>
      <vt:lpstr>Ukončené očkování k 25. 7. 2021</vt:lpstr>
      <vt:lpstr>Praktičtí lékaři – dávky k 25. 7.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Eva</cp:lastModifiedBy>
  <cp:revision>372</cp:revision>
  <cp:lastPrinted>2021-07-19T08:31:38Z</cp:lastPrinted>
  <dcterms:created xsi:type="dcterms:W3CDTF">2021-01-14T19:24:21Z</dcterms:created>
  <dcterms:modified xsi:type="dcterms:W3CDTF">2021-07-26T13:12:57Z</dcterms:modified>
</cp:coreProperties>
</file>