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723" r:id="rId3"/>
    <p:sldId id="2223" r:id="rId4"/>
    <p:sldId id="758" r:id="rId5"/>
    <p:sldId id="753" r:id="rId6"/>
    <p:sldId id="2224" r:id="rId7"/>
    <p:sldId id="2225" r:id="rId8"/>
    <p:sldId id="750" r:id="rId9"/>
    <p:sldId id="2221" r:id="rId10"/>
    <p:sldId id="705" r:id="rId11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E04"/>
    <a:srgbClr val="B31105"/>
    <a:srgbClr val="CFD5EA"/>
    <a:srgbClr val="E9EBF5"/>
    <a:srgbClr val="2B2B82"/>
    <a:srgbClr val="00002F"/>
    <a:srgbClr val="3E2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6" autoAdjust="0"/>
    <p:restoredTop sz="93883" autoAdjust="0"/>
  </p:normalViewPr>
  <p:slideViewPr>
    <p:cSldViewPr snapToGrid="0">
      <p:cViewPr varScale="1">
        <p:scale>
          <a:sx n="79" d="100"/>
          <a:sy n="79" d="100"/>
        </p:scale>
        <p:origin x="16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H:\Z%20-%20COVID%20-%20hl&#225;&#353;en&#237;%20KOPIS\P&#344;EHLEDY%20KOMPLET\WEB%20od%2013.3\210712%20semafor%2011.07_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61\Documents\Grafy%20o&#269;kov&#225;n&#237;\Kopie%20-%20Grafy%20k%20p&#345;ehledu%20o&#269;kov&#225;n&#237;_R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/>
          <a:lstStyle/>
          <a:p>
            <a:pPr>
              <a:defRPr sz="1400" baseline="0">
                <a:solidFill>
                  <a:schemeClr val="tx1"/>
                </a:solidFill>
              </a:defRPr>
            </a:pPr>
            <a:r>
              <a:rPr lang="cs-CZ" sz="1400" baseline="0">
                <a:solidFill>
                  <a:schemeClr val="tx1"/>
                </a:solidFill>
              </a:rPr>
              <a:t>Královéhradecký kraj - denní počty pozitivně testovaných osob</a:t>
            </a:r>
          </a:p>
          <a:p>
            <a:pPr>
              <a:defRPr sz="1400" baseline="0">
                <a:solidFill>
                  <a:schemeClr val="tx1"/>
                </a:solidFill>
              </a:defRPr>
            </a:pPr>
            <a:r>
              <a:rPr lang="cs-CZ" sz="1400" baseline="0">
                <a:solidFill>
                  <a:schemeClr val="tx1"/>
                </a:solidFill>
              </a:rPr>
              <a:t>(dle data odběru vzorku)  KHS KHK</a:t>
            </a:r>
          </a:p>
        </c:rich>
      </c:tx>
      <c:layout>
        <c:manualLayout>
          <c:xMode val="edge"/>
          <c:yMode val="edge"/>
          <c:x val="0.2684653168353956"/>
          <c:y val="6.791506569193121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02231744130218"/>
          <c:y val="3.1031292461268858E-2"/>
          <c:w val="0.85643076022855891"/>
          <c:h val="0.74577279400258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 KRAJ'!$AZ$1</c:f>
              <c:strCache>
                <c:ptCount val="1"/>
                <c:pt idx="0">
                  <c:v>Denní přírůstky (pátky jsou černé)</c:v>
                </c:pt>
              </c:strCache>
            </c:strRef>
          </c:tx>
          <c:spPr>
            <a:solidFill>
              <a:srgbClr val="00B050"/>
            </a:solidFill>
            <a:ln w="34925">
              <a:solidFill>
                <a:srgbClr val="00B050"/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FF8-4227-8629-3642D74CAB65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FF8-4227-8629-3642D74CAB65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FFF8-4227-8629-3642D74CAB65}"/>
              </c:ext>
            </c:extLst>
          </c:dPt>
          <c:dPt>
            <c:idx val="31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FFF8-4227-8629-3642D74CAB65}"/>
              </c:ext>
            </c:extLst>
          </c:dPt>
          <c:dPt>
            <c:idx val="38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FFF8-4227-8629-3642D74CAB65}"/>
              </c:ext>
            </c:extLst>
          </c:dPt>
          <c:cat>
            <c:strRef>
              <c:f>'GRAF KRAJ'!$AX$447:$AX$487</c:f>
              <c:strCache>
                <c:ptCount val="41"/>
                <c:pt idx="0">
                  <c:v>1.6.</c:v>
                </c:pt>
                <c:pt idx="1">
                  <c:v>2.6.</c:v>
                </c:pt>
                <c:pt idx="2">
                  <c:v>3.6.</c:v>
                </c:pt>
                <c:pt idx="3">
                  <c:v>4.6.</c:v>
                </c:pt>
                <c:pt idx="4">
                  <c:v>5.6.</c:v>
                </c:pt>
                <c:pt idx="5">
                  <c:v>6.6.</c:v>
                </c:pt>
                <c:pt idx="6">
                  <c:v>7.6.</c:v>
                </c:pt>
                <c:pt idx="7">
                  <c:v>8.6.</c:v>
                </c:pt>
                <c:pt idx="8">
                  <c:v>9.6.</c:v>
                </c:pt>
                <c:pt idx="9">
                  <c:v>10.6.</c:v>
                </c:pt>
                <c:pt idx="10">
                  <c:v>11.6.</c:v>
                </c:pt>
                <c:pt idx="11">
                  <c:v>12.6.</c:v>
                </c:pt>
                <c:pt idx="12">
                  <c:v>13.6.</c:v>
                </c:pt>
                <c:pt idx="13">
                  <c:v>14.6.</c:v>
                </c:pt>
                <c:pt idx="14">
                  <c:v>15.6.</c:v>
                </c:pt>
                <c:pt idx="15">
                  <c:v>16.6.</c:v>
                </c:pt>
                <c:pt idx="16">
                  <c:v>17.6.</c:v>
                </c:pt>
                <c:pt idx="17">
                  <c:v>18.6.</c:v>
                </c:pt>
                <c:pt idx="18">
                  <c:v>19.6.</c:v>
                </c:pt>
                <c:pt idx="19">
                  <c:v>20.6.</c:v>
                </c:pt>
                <c:pt idx="20">
                  <c:v>21.6.</c:v>
                </c:pt>
                <c:pt idx="21">
                  <c:v>22.6.</c:v>
                </c:pt>
                <c:pt idx="22">
                  <c:v>23.6.</c:v>
                </c:pt>
                <c:pt idx="23">
                  <c:v>24.6.</c:v>
                </c:pt>
                <c:pt idx="24">
                  <c:v>25.6.</c:v>
                </c:pt>
                <c:pt idx="25">
                  <c:v>26.6.</c:v>
                </c:pt>
                <c:pt idx="26">
                  <c:v>27.6.</c:v>
                </c:pt>
                <c:pt idx="27">
                  <c:v>28.6.</c:v>
                </c:pt>
                <c:pt idx="28">
                  <c:v>29.6.</c:v>
                </c:pt>
                <c:pt idx="29">
                  <c:v>30.6.</c:v>
                </c:pt>
                <c:pt idx="30">
                  <c:v>1.7.</c:v>
                </c:pt>
                <c:pt idx="31">
                  <c:v>2.7.</c:v>
                </c:pt>
                <c:pt idx="32">
                  <c:v>3.7.</c:v>
                </c:pt>
                <c:pt idx="33">
                  <c:v>4.7.</c:v>
                </c:pt>
                <c:pt idx="34">
                  <c:v>5.7.</c:v>
                </c:pt>
                <c:pt idx="35">
                  <c:v>6.7.</c:v>
                </c:pt>
                <c:pt idx="36">
                  <c:v>7.7.</c:v>
                </c:pt>
                <c:pt idx="37">
                  <c:v>8.7.</c:v>
                </c:pt>
                <c:pt idx="38">
                  <c:v>9.7.</c:v>
                </c:pt>
                <c:pt idx="39">
                  <c:v>10.7.</c:v>
                </c:pt>
                <c:pt idx="40">
                  <c:v>11.7.</c:v>
                </c:pt>
              </c:strCache>
            </c:strRef>
          </c:cat>
          <c:val>
            <c:numRef>
              <c:f>'GRAF KRAJ'!$AZ$447:$AZ$487</c:f>
              <c:numCache>
                <c:formatCode>0</c:formatCode>
                <c:ptCount val="41"/>
                <c:pt idx="0">
                  <c:v>11</c:v>
                </c:pt>
                <c:pt idx="1">
                  <c:v>2</c:v>
                </c:pt>
                <c:pt idx="2">
                  <c:v>5</c:v>
                </c:pt>
                <c:pt idx="3">
                  <c:v>6</c:v>
                </c:pt>
                <c:pt idx="4">
                  <c:v>0</c:v>
                </c:pt>
                <c:pt idx="5">
                  <c:v>1</c:v>
                </c:pt>
                <c:pt idx="6">
                  <c:v>5</c:v>
                </c:pt>
                <c:pt idx="7">
                  <c:v>4</c:v>
                </c:pt>
                <c:pt idx="8">
                  <c:v>2</c:v>
                </c:pt>
                <c:pt idx="9">
                  <c:v>0</c:v>
                </c:pt>
                <c:pt idx="10">
                  <c:v>4</c:v>
                </c:pt>
                <c:pt idx="11">
                  <c:v>2</c:v>
                </c:pt>
                <c:pt idx="12">
                  <c:v>2</c:v>
                </c:pt>
                <c:pt idx="13">
                  <c:v>3</c:v>
                </c:pt>
                <c:pt idx="14">
                  <c:v>3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2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2</c:v>
                </c:pt>
                <c:pt idx="30">
                  <c:v>3</c:v>
                </c:pt>
                <c:pt idx="31">
                  <c:v>2</c:v>
                </c:pt>
                <c:pt idx="32">
                  <c:v>1</c:v>
                </c:pt>
                <c:pt idx="33">
                  <c:v>1</c:v>
                </c:pt>
                <c:pt idx="34">
                  <c:v>3</c:v>
                </c:pt>
                <c:pt idx="35">
                  <c:v>0</c:v>
                </c:pt>
                <c:pt idx="36">
                  <c:v>9</c:v>
                </c:pt>
                <c:pt idx="37">
                  <c:v>6</c:v>
                </c:pt>
                <c:pt idx="38">
                  <c:v>5</c:v>
                </c:pt>
                <c:pt idx="39">
                  <c:v>2</c:v>
                </c:pt>
                <c:pt idx="4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FF8-4227-8629-3642D74CAB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731904"/>
        <c:axId val="142805632"/>
      </c:barChart>
      <c:lineChart>
        <c:grouping val="standard"/>
        <c:varyColors val="0"/>
        <c:ser>
          <c:idx val="1"/>
          <c:order val="1"/>
          <c:tx>
            <c:strRef>
              <c:f>'GRAF KRAJ'!$BA$1</c:f>
              <c:strCache>
                <c:ptCount val="1"/>
                <c:pt idx="0">
                  <c:v>Klouzavý 7 denní průměr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'GRAF KRAJ'!$AX$447:$AX$487</c:f>
              <c:strCache>
                <c:ptCount val="41"/>
                <c:pt idx="0">
                  <c:v>1.6.</c:v>
                </c:pt>
                <c:pt idx="1">
                  <c:v>2.6.</c:v>
                </c:pt>
                <c:pt idx="2">
                  <c:v>3.6.</c:v>
                </c:pt>
                <c:pt idx="3">
                  <c:v>4.6.</c:v>
                </c:pt>
                <c:pt idx="4">
                  <c:v>5.6.</c:v>
                </c:pt>
                <c:pt idx="5">
                  <c:v>6.6.</c:v>
                </c:pt>
                <c:pt idx="6">
                  <c:v>7.6.</c:v>
                </c:pt>
                <c:pt idx="7">
                  <c:v>8.6.</c:v>
                </c:pt>
                <c:pt idx="8">
                  <c:v>9.6.</c:v>
                </c:pt>
                <c:pt idx="9">
                  <c:v>10.6.</c:v>
                </c:pt>
                <c:pt idx="10">
                  <c:v>11.6.</c:v>
                </c:pt>
                <c:pt idx="11">
                  <c:v>12.6.</c:v>
                </c:pt>
                <c:pt idx="12">
                  <c:v>13.6.</c:v>
                </c:pt>
                <c:pt idx="13">
                  <c:v>14.6.</c:v>
                </c:pt>
                <c:pt idx="14">
                  <c:v>15.6.</c:v>
                </c:pt>
                <c:pt idx="15">
                  <c:v>16.6.</c:v>
                </c:pt>
                <c:pt idx="16">
                  <c:v>17.6.</c:v>
                </c:pt>
                <c:pt idx="17">
                  <c:v>18.6.</c:v>
                </c:pt>
                <c:pt idx="18">
                  <c:v>19.6.</c:v>
                </c:pt>
                <c:pt idx="19">
                  <c:v>20.6.</c:v>
                </c:pt>
                <c:pt idx="20">
                  <c:v>21.6.</c:v>
                </c:pt>
                <c:pt idx="21">
                  <c:v>22.6.</c:v>
                </c:pt>
                <c:pt idx="22">
                  <c:v>23.6.</c:v>
                </c:pt>
                <c:pt idx="23">
                  <c:v>24.6.</c:v>
                </c:pt>
                <c:pt idx="24">
                  <c:v>25.6.</c:v>
                </c:pt>
                <c:pt idx="25">
                  <c:v>26.6.</c:v>
                </c:pt>
                <c:pt idx="26">
                  <c:v>27.6.</c:v>
                </c:pt>
                <c:pt idx="27">
                  <c:v>28.6.</c:v>
                </c:pt>
                <c:pt idx="28">
                  <c:v>29.6.</c:v>
                </c:pt>
                <c:pt idx="29">
                  <c:v>30.6.</c:v>
                </c:pt>
                <c:pt idx="30">
                  <c:v>1.7.</c:v>
                </c:pt>
                <c:pt idx="31">
                  <c:v>2.7.</c:v>
                </c:pt>
                <c:pt idx="32">
                  <c:v>3.7.</c:v>
                </c:pt>
                <c:pt idx="33">
                  <c:v>4.7.</c:v>
                </c:pt>
                <c:pt idx="34">
                  <c:v>5.7.</c:v>
                </c:pt>
                <c:pt idx="35">
                  <c:v>6.7.</c:v>
                </c:pt>
                <c:pt idx="36">
                  <c:v>7.7.</c:v>
                </c:pt>
                <c:pt idx="37">
                  <c:v>8.7.</c:v>
                </c:pt>
                <c:pt idx="38">
                  <c:v>9.7.</c:v>
                </c:pt>
                <c:pt idx="39">
                  <c:v>10.7.</c:v>
                </c:pt>
                <c:pt idx="40">
                  <c:v>11.7.</c:v>
                </c:pt>
              </c:strCache>
            </c:strRef>
          </c:cat>
          <c:val>
            <c:numRef>
              <c:f>'GRAF KRAJ'!$BA$447:$BA$487</c:f>
              <c:numCache>
                <c:formatCode>0</c:formatCode>
                <c:ptCount val="41"/>
                <c:pt idx="0">
                  <c:v>8.2857142857142865</c:v>
                </c:pt>
                <c:pt idx="1">
                  <c:v>6.1428571428571432</c:v>
                </c:pt>
                <c:pt idx="2">
                  <c:v>5.7142857142857144</c:v>
                </c:pt>
                <c:pt idx="3">
                  <c:v>5.4285714285714288</c:v>
                </c:pt>
                <c:pt idx="4">
                  <c:v>5.1428571428571432</c:v>
                </c:pt>
                <c:pt idx="5">
                  <c:v>4.7142857142857144</c:v>
                </c:pt>
                <c:pt idx="6">
                  <c:v>4.2857142857142856</c:v>
                </c:pt>
                <c:pt idx="7">
                  <c:v>3.2857142857142856</c:v>
                </c:pt>
                <c:pt idx="8">
                  <c:v>3.2857142857142856</c:v>
                </c:pt>
                <c:pt idx="9">
                  <c:v>2.5714285714285716</c:v>
                </c:pt>
                <c:pt idx="10">
                  <c:v>2.2857142857142856</c:v>
                </c:pt>
                <c:pt idx="11">
                  <c:v>2.5714285714285716</c:v>
                </c:pt>
                <c:pt idx="12">
                  <c:v>2.7142857142857144</c:v>
                </c:pt>
                <c:pt idx="13">
                  <c:v>2.4285714285714284</c:v>
                </c:pt>
                <c:pt idx="14">
                  <c:v>2.2857142857142856</c:v>
                </c:pt>
                <c:pt idx="15">
                  <c:v>2.1428571428571428</c:v>
                </c:pt>
                <c:pt idx="16">
                  <c:v>2.2857142857142856</c:v>
                </c:pt>
                <c:pt idx="17">
                  <c:v>1.8571428571428572</c:v>
                </c:pt>
                <c:pt idx="18">
                  <c:v>1.5714285714285714</c:v>
                </c:pt>
                <c:pt idx="19">
                  <c:v>1.2857142857142858</c:v>
                </c:pt>
                <c:pt idx="20">
                  <c:v>1</c:v>
                </c:pt>
                <c:pt idx="21">
                  <c:v>0.5714285714285714</c:v>
                </c:pt>
                <c:pt idx="22">
                  <c:v>0.42857142857142855</c:v>
                </c:pt>
                <c:pt idx="23">
                  <c:v>0.42857142857142855</c:v>
                </c:pt>
                <c:pt idx="24">
                  <c:v>0.2857142857142857</c:v>
                </c:pt>
                <c:pt idx="25">
                  <c:v>0.5714285714285714</c:v>
                </c:pt>
                <c:pt idx="26">
                  <c:v>0.7142857142857143</c:v>
                </c:pt>
                <c:pt idx="27">
                  <c:v>0.5714285714285714</c:v>
                </c:pt>
                <c:pt idx="28">
                  <c:v>0.5714285714285714</c:v>
                </c:pt>
                <c:pt idx="29">
                  <c:v>0.8571428571428571</c:v>
                </c:pt>
                <c:pt idx="30">
                  <c:v>1.1428571428571428</c:v>
                </c:pt>
                <c:pt idx="31">
                  <c:v>1.4285714285714286</c:v>
                </c:pt>
                <c:pt idx="32">
                  <c:v>1.2857142857142858</c:v>
                </c:pt>
                <c:pt idx="33">
                  <c:v>1.2857142857142858</c:v>
                </c:pt>
                <c:pt idx="34">
                  <c:v>1.7142857142857142</c:v>
                </c:pt>
                <c:pt idx="35">
                  <c:v>1.7142857142857142</c:v>
                </c:pt>
                <c:pt idx="36">
                  <c:v>2.7142857142857144</c:v>
                </c:pt>
                <c:pt idx="37">
                  <c:v>3.1428571428571428</c:v>
                </c:pt>
                <c:pt idx="38">
                  <c:v>3.5714285714285716</c:v>
                </c:pt>
                <c:pt idx="39">
                  <c:v>3.7142857142857144</c:v>
                </c:pt>
                <c:pt idx="40">
                  <c:v>3.7142857142857144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FF8-4227-8629-3642D74CAB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731904"/>
        <c:axId val="142805632"/>
      </c:lineChart>
      <c:catAx>
        <c:axId val="142731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cs-CZ"/>
          </a:p>
        </c:txPr>
        <c:crossAx val="142805632"/>
        <c:crosses val="autoZero"/>
        <c:auto val="1"/>
        <c:lblAlgn val="ctr"/>
        <c:lblOffset val="100"/>
        <c:noMultiLvlLbl val="0"/>
      </c:catAx>
      <c:valAx>
        <c:axId val="14280563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00B050"/>
                </a:solidFill>
              </a:defRPr>
            </a:pPr>
            <a:endParaRPr lang="cs-CZ"/>
          </a:p>
        </c:txPr>
        <c:crossAx val="1427319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baseline="0"/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cs-CZ" sz="3600" b="0" dirty="0">
                <a:solidFill>
                  <a:srgbClr val="2B2B82"/>
                </a:solidFill>
                <a:latin typeface="Franklin Gothic Demi" panose="020B0703020102020204" pitchFamily="34" charset="0"/>
              </a:rPr>
              <a:t>Vakcíny dle typu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cs-CZ" sz="1400" dirty="0">
                <a:solidFill>
                  <a:srgbClr val="2B2B82"/>
                </a:solidFill>
                <a:effectLst/>
                <a:latin typeface="+mn-lt"/>
              </a:rPr>
              <a:t>11.</a:t>
            </a:r>
            <a:r>
              <a:rPr lang="cs-CZ" sz="1400" baseline="0" dirty="0">
                <a:solidFill>
                  <a:srgbClr val="2B2B82"/>
                </a:solidFill>
                <a:effectLst/>
                <a:latin typeface="+mn-lt"/>
              </a:rPr>
              <a:t> 7. 2021</a:t>
            </a:r>
            <a:endParaRPr lang="cs-CZ" sz="1400" dirty="0">
              <a:solidFill>
                <a:srgbClr val="2B2B82"/>
              </a:solidFill>
              <a:effectLst/>
              <a:latin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cs-CZ" dirty="0"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Dodáno</c:v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745030400021584E-17"/>
                  <c:y val="-5.22670848033450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0A-4088-8DF1-9BBA44FD78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'Vakcíny dle typu'!$A$1:$D$2</c:f>
              <c:multiLvlStrCache>
                <c:ptCount val="4"/>
                <c:lvl>
                  <c:pt idx="0">
                    <c:v>391 755</c:v>
                  </c:pt>
                  <c:pt idx="1">
                    <c:v>43 100</c:v>
                  </c:pt>
                  <c:pt idx="2">
                    <c:v>53 600</c:v>
                  </c:pt>
                  <c:pt idx="3">
                    <c:v>9 100</c:v>
                  </c:pt>
                </c:lvl>
                <c:lvl>
                  <c:pt idx="0">
                    <c:v>Pfizer</c:v>
                  </c:pt>
                  <c:pt idx="1">
                    <c:v>Moderna</c:v>
                  </c:pt>
                  <c:pt idx="2">
                    <c:v>AstraZeneca</c:v>
                  </c:pt>
                  <c:pt idx="3">
                    <c:v>Johnson &amp; Johnson</c:v>
                  </c:pt>
                </c:lvl>
              </c:multiLvlStrCache>
            </c:multiLvlStrRef>
          </c:cat>
          <c:val>
            <c:numRef>
              <c:f>'Vakcíny dle typu'!$A$2:$D$2</c:f>
              <c:numCache>
                <c:formatCode>#,##0</c:formatCode>
                <c:ptCount val="4"/>
                <c:pt idx="0">
                  <c:v>391755</c:v>
                </c:pt>
                <c:pt idx="1">
                  <c:v>43100</c:v>
                </c:pt>
                <c:pt idx="2">
                  <c:v>53600</c:v>
                </c:pt>
                <c:pt idx="3">
                  <c:v>9100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0A-4088-8DF1-9BBA44FD78DB}"/>
            </c:ext>
          </c:extLst>
        </c:ser>
        <c:ser>
          <c:idx val="1"/>
          <c:order val="1"/>
          <c:tx>
            <c:v>Vyočkováno</c:v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22670848033450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0A-4088-8DF1-9BBA44FD78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'Vakcíny dle typu'!$A$1:$D$2</c:f>
              <c:multiLvlStrCache>
                <c:ptCount val="4"/>
                <c:lvl>
                  <c:pt idx="0">
                    <c:v>391 755</c:v>
                  </c:pt>
                  <c:pt idx="1">
                    <c:v>43 100</c:v>
                  </c:pt>
                  <c:pt idx="2">
                    <c:v>53 600</c:v>
                  </c:pt>
                  <c:pt idx="3">
                    <c:v>9 100</c:v>
                  </c:pt>
                </c:lvl>
                <c:lvl>
                  <c:pt idx="0">
                    <c:v>Pfizer</c:v>
                  </c:pt>
                  <c:pt idx="1">
                    <c:v>Moderna</c:v>
                  </c:pt>
                  <c:pt idx="2">
                    <c:v>AstraZeneca</c:v>
                  </c:pt>
                  <c:pt idx="3">
                    <c:v>Johnson &amp; Johnson</c:v>
                  </c:pt>
                </c:lvl>
              </c:multiLvlStrCache>
            </c:multiLvlStrRef>
          </c:cat>
          <c:val>
            <c:numRef>
              <c:f>'Vakcíny dle typu'!$A$3:$D$3</c:f>
              <c:numCache>
                <c:formatCode>#,##0</c:formatCode>
                <c:ptCount val="4"/>
                <c:pt idx="0">
                  <c:v>378731</c:v>
                </c:pt>
                <c:pt idx="1">
                  <c:v>47607</c:v>
                </c:pt>
                <c:pt idx="2">
                  <c:v>48768</c:v>
                </c:pt>
                <c:pt idx="3">
                  <c:v>6352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0A-4088-8DF1-9BBA44FD78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0153440"/>
        <c:axId val="1596195264"/>
      </c:barChart>
      <c:catAx>
        <c:axId val="164015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96195264"/>
        <c:crosses val="autoZero"/>
        <c:auto val="1"/>
        <c:lblAlgn val="ctr"/>
        <c:lblOffset val="100"/>
        <c:noMultiLvlLbl val="0"/>
      </c:catAx>
      <c:valAx>
        <c:axId val="1596195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4015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9D1AF-A322-4DDC-936B-94D227551E32}" type="datetimeFigureOut">
              <a:rPr lang="cs-CZ" smtClean="0"/>
              <a:t>15.07.2021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D6F62-5E63-4E8B-AA69-5851462FB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70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EB9BA-4054-4603-945D-A1EF09634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05C839-E938-4833-8347-D2CB82AB4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36554E-B24E-4BD8-875E-1AA52DD4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15.07.2021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B3AD2A-FC6B-4131-B7A3-74333693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13D6EC-72FC-4948-BFDF-DE48ABB0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15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15B94-F3C5-40F8-9AC5-07811EAC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B2EFD8-520F-4B08-9270-723635A68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419C64-73DA-4ED7-92EF-564A16F1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15.07.2021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0023CF-E4B0-41C6-8BF3-D03CF130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99045-F4B1-46A5-A039-E453F3A5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7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912A6FA-536F-405B-B543-8ED88E2DD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6EEEBB-33A3-455F-98BB-29374C003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3FB4AB-B0E8-4C0A-BAB9-20B80C60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15.07.2021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AF440-D292-45A2-967D-738537C0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F2DB0-D97B-4684-BB8D-7642619F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0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F504D-1307-4C38-B3E6-C41FDB92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B08F05-F28F-460B-94F3-EBE4A23D0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8C62A6-7E82-492E-B6B1-6C8637FE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15.07.2021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3DA0D5-56CE-4DD6-8C1A-7CCA9441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B101A-E5C5-4136-A56C-7FEE87AB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03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462A3-4614-4CCF-B066-ED14F785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9A065F-A4AE-46CD-8CA4-E86C2C9DB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C95BD3-67F6-4B1B-804E-C4833631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15.07.2021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264C30-9A4B-4261-B882-CAF7C986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E76F8A-A8AC-4D9D-AA5B-7917B3B1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34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C1D3C-3C45-4CDE-8C50-E9B54531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DE7F67-DFE1-4955-A5EC-578B6D234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BCCAA2-482E-417A-BB45-47228BCC1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03773A-C9D4-4C39-95F3-76F9E89A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15.07.2021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0B03AC-2A32-4470-A086-A921220A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0128CD-27B6-4FCF-BE55-E570B38A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46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C43F7-4CE4-4D42-941A-E4BC3241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423597C-D66C-416D-B6BF-FA406C61F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EE5280B-A5BD-4A51-A5D9-249AE953D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F8BFCA-090B-4561-8E1A-D7426A78F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13BB2F4-F03D-4261-A0C3-78AE02EE7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DEA5A8-9BE9-4937-B95A-6EEFDCB2A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15.07.2021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FA513E-9142-45F3-B525-297A1B23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74F380-EE16-43EA-811B-17EB29DA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44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4B422-81D7-481C-903D-BAB87D09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47B207-6EE8-4462-841C-55EFF3CD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15.07.2021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25E343-B5B8-4B55-9DDE-AB5AA4FB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32F3F1-C931-4867-B21E-9D323C88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22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DBEC7E7-E04C-46DC-A7DC-C606EB4E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15.07.2021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DC139F-B21F-418A-854A-1F23CEB3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DF6473-2FF0-4356-A485-8BE06630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7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7083E-BB5E-4816-B292-BBBDFBD9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A17A9C-449F-44C2-8F73-5D77D797A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D037AE-C6BA-4F6B-B05A-098AA7B13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B0551D-E99B-40EB-BCE7-60FE25B05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15.07.2021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31DD6C-30D4-4D32-B96B-50000C03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8D9CD2-70DE-4358-954A-E3FCA931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32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53F86-29A7-45C4-B836-9DDBEE813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B6EFE1-3019-4953-A852-8F1E784A6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20AF383-0FAC-428D-B633-F2C750B26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07AD49-78D1-4875-97D4-7193EB1C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15.07.2021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BFD1B3-EFC4-46BD-A519-B1292B64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87929F-8265-44A8-8A44-7EE299BB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3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DE04B09-BE14-4E60-8073-0F7D5FCB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7DE8703-4F80-40B2-8893-EE8D971F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B1138-4576-4962-887C-561E9A6F6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2186-01DB-4510-8A05-784FE9AA5AD3}" type="datetimeFigureOut">
              <a:rPr lang="cs-CZ" smtClean="0"/>
              <a:t>15.07.2021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C2005D-17A7-4B07-8A8E-9351123D3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9EDCC0-E801-427D-BD3F-073A1A68E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nemocneni-aktualne.mzcr.cz/covid-19/kraje/HKK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89742A18-5492-4B4E-B61F-49006AF7E37A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2BC6F6-7BA8-4F55-8619-68E4F90A1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800"/>
            <a:ext cx="9144000" cy="2250291"/>
          </a:xfrm>
        </p:spPr>
        <p:txBody>
          <a:bodyPr>
            <a:noAutofit/>
          </a:bodyPr>
          <a:lstStyle/>
          <a:p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Týdenní přehled epidemické situace a stavu očkování</a:t>
            </a:r>
            <a:b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v Královéhradeckém kraji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649B9A-D1EE-41AE-A9D4-4B276E1A9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00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0F01F22-7C8C-41CF-8FA4-176EFCF9E56F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88F4AC-3EB6-4648-BF73-4809860F2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5C570B-BD7E-4700-B8B2-B4829E54E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4725" y="2091108"/>
            <a:ext cx="5981700" cy="2675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Děkuji za pozornost.</a:t>
            </a:r>
          </a:p>
          <a:p>
            <a:pPr marL="0" indent="0" algn="ctr">
              <a:buNone/>
            </a:pPr>
            <a:endParaRPr lang="cs-CZ" sz="4800" dirty="0">
              <a:solidFill>
                <a:srgbClr val="2B2B82"/>
              </a:solidFill>
              <a:latin typeface="Franklin Gothic Demi" panose="020B0703020102020204" pitchFamily="34" charset="0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Martin Červíček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Book" panose="020B0503020102020204" pitchFamily="34" charset="0"/>
              </a:rPr>
              <a:t>hejtman</a:t>
            </a:r>
          </a:p>
        </p:txBody>
      </p:sp>
    </p:spTree>
    <p:extLst>
      <p:ext uri="{BB962C8B-B14F-4D97-AF65-F5344CB8AC3E}">
        <p14:creationId xmlns:p14="http://schemas.microsoft.com/office/powerpoint/2010/main" val="353492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E1AF99DF-D06C-4C73-BF26-4E9AF1A21579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Aktuální situace v Královéhradeckém kraji</a:t>
            </a:r>
            <a:b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 11. 7.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D9F05816-7F1A-447B-B97C-D529FFB35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443102"/>
              </p:ext>
            </p:extLst>
          </p:nvPr>
        </p:nvGraphicFramePr>
        <p:xfrm>
          <a:off x="1656121" y="2126697"/>
          <a:ext cx="9564329" cy="3054077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710113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33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4,7/den)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7denní počet nových případů na 100 tis. obyv.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123240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potvrzených případů od 1.3.2020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104.762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449809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vyléčených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103.016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556811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úmrtí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1.811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19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4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2BC615C-10F9-43F5-BDFF-06F5F9A1F0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61" y="6060141"/>
            <a:ext cx="1397739" cy="712506"/>
          </a:xfrm>
          <a:prstGeom prst="rect">
            <a:avLst/>
          </a:prstGeom>
        </p:spPr>
      </p:pic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0002819"/>
              </p:ext>
            </p:extLst>
          </p:nvPr>
        </p:nvGraphicFramePr>
        <p:xfrm>
          <a:off x="645459" y="62753"/>
          <a:ext cx="10668000" cy="599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965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D3AE-FCB7-4B07-A813-EEE4970B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Celkový počet dodaných a podaných dávek k 11. 7.</a:t>
            </a:r>
            <a:endParaRPr lang="cs-CZ" sz="3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ECC2DF-D502-4E77-86CE-42F811434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00" y="6327577"/>
            <a:ext cx="1016481" cy="530422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4EFEC6BD-A250-4673-8237-EE1A01FB7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374553"/>
              </p:ext>
            </p:extLst>
          </p:nvPr>
        </p:nvGraphicFramePr>
        <p:xfrm>
          <a:off x="838200" y="1228165"/>
          <a:ext cx="10515599" cy="5123647"/>
        </p:xfrm>
        <a:graphic>
          <a:graphicData uri="http://schemas.openxmlformats.org/drawingml/2006/table">
            <a:tbl>
              <a:tblPr/>
              <a:tblGrid>
                <a:gridCol w="1108851">
                  <a:extLst>
                    <a:ext uri="{9D8B030D-6E8A-4147-A177-3AD203B41FA5}">
                      <a16:colId xmlns:a16="http://schemas.microsoft.com/office/drawing/2014/main" val="440813021"/>
                    </a:ext>
                  </a:extLst>
                </a:gridCol>
                <a:gridCol w="831638">
                  <a:extLst>
                    <a:ext uri="{9D8B030D-6E8A-4147-A177-3AD203B41FA5}">
                      <a16:colId xmlns:a16="http://schemas.microsoft.com/office/drawing/2014/main" val="549190563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920296220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1775801045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3318345215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2799978641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1697076798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4248357508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2187119240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2983492071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3427837674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4128921793"/>
                    </a:ext>
                  </a:extLst>
                </a:gridCol>
                <a:gridCol w="895295">
                  <a:extLst>
                    <a:ext uri="{9D8B030D-6E8A-4147-A177-3AD203B41FA5}">
                      <a16:colId xmlns:a16="http://schemas.microsoft.com/office/drawing/2014/main" val="4040256650"/>
                    </a:ext>
                  </a:extLst>
                </a:gridCol>
                <a:gridCol w="698165">
                  <a:extLst>
                    <a:ext uri="{9D8B030D-6E8A-4147-A177-3AD203B41FA5}">
                      <a16:colId xmlns:a16="http://schemas.microsoft.com/office/drawing/2014/main" val="2122484529"/>
                    </a:ext>
                  </a:extLst>
                </a:gridCol>
              </a:tblGrid>
              <a:tr h="48829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Comirnaty (BioNTech Manufacturing GmbH)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Spikevax mRNA Vaccine (Moderna Biotech Spain, S.L.)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VAXZEVRIA (AstraZeneca)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Vaccine Janssen (Johnson &amp; Johson)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491316"/>
                  </a:ext>
                </a:extLst>
              </a:tr>
              <a:tr h="908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5 na lahvičku do 17.1. a 6 od 18.1.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6 na lahvičku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10 na lahvičku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11 na lahvičku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10 na lahvičku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11 na lahvičku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5 na lahvičku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861101"/>
                  </a:ext>
                </a:extLst>
              </a:tr>
              <a:tr h="27644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CZ010 Hlavní město Praha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1 403 805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1 414 530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1 307 299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151 900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167 090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116 410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92 500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101 750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84 166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11 951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1 671 655 – 1 706 820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1 519 826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524755"/>
                  </a:ext>
                </a:extLst>
              </a:tr>
              <a:tr h="27644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CZ020 Středočeský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832 845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835 380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745 769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81 600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89 760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75 438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118 800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130 680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104 770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19 200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12 146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1 052 445 – 1 075 020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938 123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819796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CZ031 Jihočeský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462 540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464 490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458 859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45 700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50 270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46 357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43 500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47 850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44 443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5 957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561 040 – 571 910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555 616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865955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CZ032 Plzeňský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401 895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403 650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403 498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48 000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52 800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31 098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55 990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41 868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5 675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509 495 – 521 140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482 139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772129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CZ041 Karlovarský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195 975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196 560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178 716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20 460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17 664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46 000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50 600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44 364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1 691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263 725 – 270 770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242 435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765323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CZ042 Ústecký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551 070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552 240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556 782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49 800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54 780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44 527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61 490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54 395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6 526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666 370 – 678 110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662 230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749731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CZ051 Liberecký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298 545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299 520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284 326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36 200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39 820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35 192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29 100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32 010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27 647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3 462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370 195 – 377 700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350 627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558527"/>
                  </a:ext>
                </a:extLst>
              </a:tr>
              <a:tr h="27644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CZ052 Královéhradecký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391 755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393 120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378 731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43 100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47 410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47 607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53 600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58 960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48 768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6 352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497 555 – 508 590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481 458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905015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CZ053 Pardubický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347 880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348 660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305 045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38 500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42 350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36 936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38 600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42 460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35 861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5 762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433 330 – 441 820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383 604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680404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CZ063 Kraj Vysočina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339 495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340 470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326 969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45 300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49 830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40 681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56 700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62 370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46 865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5 978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449 845 – 461 020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420 493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199567"/>
                  </a:ext>
                </a:extLst>
              </a:tr>
              <a:tr h="27644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CZ064 Jihomoravský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876 120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881 580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846 080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81 200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89 320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79 726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89 500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98 450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83 129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11 356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1 066 420 – 1 088 950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1 020 291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0802018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CZ071 Olomoucký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429 975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431 730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380 265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52 200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57 420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55 620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46 800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51 480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45 150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5 198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537 525 – 549 180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486 233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267134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CZ072 Zlínský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397 995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398 970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380 015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53 790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45 378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46 000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50 600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41 112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5 777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500 545 – 511 010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472 282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726906"/>
                  </a:ext>
                </a:extLst>
              </a:tr>
              <a:tr h="27644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CZ080 Moravskoslezský kraj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803 805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806 730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776 376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100 500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110 550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89 822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78 000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85 800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74 995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15 850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10 012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998 155 – 1 018 930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951 205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813716"/>
                  </a:ext>
                </a:extLst>
              </a:tr>
              <a:tr h="27644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7 733 700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7 767 630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7 328 730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841 500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925 650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762 456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845 900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930 490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777 533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157 200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97 843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9 578 300 – 9 780 970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8 966 562</a:t>
                      </a:r>
                    </a:p>
                  </a:txBody>
                  <a:tcPr marL="6161" marR="6161" marT="616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937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59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EAA2ED2D-0AAB-4C88-B935-80568B8048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9" y="5800165"/>
            <a:ext cx="1606168" cy="757329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FEEA62FE-C90E-40CF-ACB5-17EB0F22CE35}"/>
              </a:ext>
            </a:extLst>
          </p:cNvPr>
          <p:cNvSpPr/>
          <p:nvPr/>
        </p:nvSpPr>
        <p:spPr>
          <a:xfrm>
            <a:off x="2614189" y="6178829"/>
            <a:ext cx="7718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Vakcíny Moderna, </a:t>
            </a:r>
            <a:r>
              <a:rPr lang="cs-CZ" dirty="0" err="1"/>
              <a:t>AstraZeneca</a:t>
            </a:r>
            <a:r>
              <a:rPr lang="cs-CZ" dirty="0"/>
              <a:t> a Johnson jsou distribuovány praktickým lékařům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9CAC36CF-1B86-4987-93C4-07BA816B3E94}"/>
              </a:ext>
            </a:extLst>
          </p:cNvPr>
          <p:cNvSpPr/>
          <p:nvPr/>
        </p:nvSpPr>
        <p:spPr>
          <a:xfrm>
            <a:off x="2614189" y="5818830"/>
            <a:ext cx="409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Ve 27. týdnu </a:t>
            </a:r>
            <a:r>
              <a:rPr lang="cs-CZ" dirty="0" err="1"/>
              <a:t>prům</a:t>
            </a:r>
            <a:r>
              <a:rPr lang="cs-CZ" dirty="0"/>
              <a:t>. 3.116 očkování za den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344D709B-489F-4745-8235-C1CA29CF8E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235027"/>
              </p:ext>
            </p:extLst>
          </p:nvPr>
        </p:nvGraphicFramePr>
        <p:xfrm>
          <a:off x="1147482" y="1"/>
          <a:ext cx="9959789" cy="5818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1076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Počet podaných dávek k 11. 7.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DDF6EFDB-A0F5-44BD-A9C3-5DC87D7DD3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870854"/>
              </p:ext>
            </p:extLst>
          </p:nvPr>
        </p:nvGraphicFramePr>
        <p:xfrm>
          <a:off x="838198" y="1380565"/>
          <a:ext cx="10515604" cy="4807959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37309600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94384644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090804800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68303599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03857137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65882698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43574514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208579019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400549829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36240646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65374956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636138765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47946256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52044679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83511003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647244472"/>
                    </a:ext>
                  </a:extLst>
                </a:gridCol>
              </a:tblGrid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224495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75 738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79 045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99 916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111 538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164 201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171 652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128 562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122 153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105 338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125 056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226 333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108 829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1 519 826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205496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28 983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21 479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30 676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43 943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76 181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103 708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87 007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89 191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89 468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110 394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187 702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68 550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938 123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422011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20 603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18 929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25 171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45 103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57 898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50 312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52 596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55 454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64 252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105 352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44 557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555 616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547814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19 580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19 155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25 688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40 349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50 190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42 105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43 800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44 689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54 309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90 392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37 340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482 139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214215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19 808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26 674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23 287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26 492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44 969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17 661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242 435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694727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28 676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17 446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23 582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34 751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59 033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76 004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61 293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62 205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59 717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72 289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123 107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42 809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662 230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146950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13 732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12 607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16 870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28 279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38 442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30 981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31 603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31 433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39 814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70 640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26 173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350 627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104156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16 460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15 119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40 841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52 301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43 993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44 262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44 351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54 313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93 629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41 313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481 458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72637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12 962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11 871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17 243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29 793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38 060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33 927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35 900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38 244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46 867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76 889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33 047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383 604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96350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15 600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19 297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31 242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43 888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38 788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41 651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43 262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47 714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78 914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34 893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420 493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240262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44 704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39 121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46 471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60 354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92 860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103 948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87 259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90 198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90 353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102 897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182 271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78 292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1 020 291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142931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15 899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12 388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16 307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21 610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37 808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49 521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42 615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45 563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47 320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56 422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96 742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43 602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486 233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122801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17 925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10 701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15 586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21 732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38 000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48 084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42 222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45 466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47 855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54 110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88 265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41 761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472 282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678232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34 721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24 314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35 468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47 482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77 715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98 488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89 370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95 805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92 886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105 233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174 012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74 529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951 205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8773052"/>
                  </a:ext>
                </a:extLst>
              </a:tr>
              <a:tr h="29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355 587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278 022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369 119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480 085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781 213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958 858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801 721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823 860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813 076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960 162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1 639 217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693 356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8 966 562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78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784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Ukončené očkování k 11. 7.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7BE0A631-81F3-41C0-91B6-EC8D6E1B50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341089"/>
              </p:ext>
            </p:extLst>
          </p:nvPr>
        </p:nvGraphicFramePr>
        <p:xfrm>
          <a:off x="838198" y="1299881"/>
          <a:ext cx="10515604" cy="4877088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95030758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76232969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919959387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33641623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81311651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740495586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424870538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43863245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084389575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55724565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87332054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909318887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12088919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031253669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4691936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859670065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309883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12 581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16 835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20 251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28 351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61 215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75 850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59 403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57 380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49 958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59 912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110 380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53 697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605 852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014455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26 609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45 372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40 003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41 715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42 244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52 730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91 016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33 113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403 623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17119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17 655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26 536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23 771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25 172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26 824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31 089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51 520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21 921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240 693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587564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15 570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20 453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21 181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25 984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43 881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18 391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205 903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862917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10 770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10 865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104 469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095230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34 943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28 637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29 337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28 483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34 681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59 694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20 722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290 225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056491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10 387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14 720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14 767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34 209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148 059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295317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17 858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24 361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20 980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21 286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21 422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26 206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45 357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20 163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218 533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304644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15 596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15 275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16 780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18 174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22 382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37 056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164 787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407720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10 905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19 387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17 854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19 560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20 616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22 860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38 063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178 702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240163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19 503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39 481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47 354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40 725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42 629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43 067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49 030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88 770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38 330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433 471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449072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14 792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22 245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19 771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21 459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22 352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26 649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46 726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21 383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211 776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191161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21 400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25 656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42 541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20 366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205 770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337999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16 727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32 765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44 643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41 629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45 108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44 203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50 541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84 394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36 420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418 420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523208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57 020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65 748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87 707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143 788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307 891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428 869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371 654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387 864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386 461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458 774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795 429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338 993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3 830 283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812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259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Praktičtí lékaři – dávky k 11. 7.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77EB2071-56BF-4F81-8113-D0764677E7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069176"/>
              </p:ext>
            </p:extLst>
          </p:nvPr>
        </p:nvGraphicFramePr>
        <p:xfrm>
          <a:off x="838198" y="1299881"/>
          <a:ext cx="10515604" cy="4877088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25029229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07814378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067925279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28956686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83903686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187239586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13327968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23407061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205914214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61235984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0755159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494583569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06233053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93068611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42341256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555668803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227627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15 245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36 926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12 300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116 976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11662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14 335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37 294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10 348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99 291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52388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18 079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53 485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832449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36 900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343665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15 151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38 155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405019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21 039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53 595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861509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47 872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102071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26 978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73 294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572403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24 745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62 902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036621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15 178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40 571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037994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12 831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61 623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17 914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152 604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218674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13 861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34 681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84 091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65283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36 511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18 366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91 089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169266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16 471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46 609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17 461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123 040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733103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21 685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19 422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23 889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29 298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42 594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49 177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48 312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60 949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87 000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151 851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405 147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134 529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1 073 865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301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038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Informace COVID-19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70E0F8C5-58C5-4603-9D08-494ED8906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8679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cs-CZ" dirty="0">
                <a:hlinkClick r:id="rId3"/>
              </a:rPr>
              <a:t>COVID-19 | Královéhradecký kraj Onemocnění aktuálně od MZČR (mzcr.cz)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AE30EED-6FAC-40D9-8115-2583FEB56C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9106" y="2121260"/>
            <a:ext cx="8086165" cy="405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373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6947</TotalTime>
  <Words>2189</Words>
  <Application>Microsoft Office PowerPoint</Application>
  <PresentationFormat>Širokoúhlá obrazovka</PresentationFormat>
  <Paragraphs>1026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Franklin Gothic Demi</vt:lpstr>
      <vt:lpstr>Motiv Office</vt:lpstr>
      <vt:lpstr>Týdenní přehled epidemické situace a stavu očkování v Královéhradeckém kraji</vt:lpstr>
      <vt:lpstr>Aktuální situace v Královéhradeckém kraji k 11. 7. 2021</vt:lpstr>
      <vt:lpstr>Prezentace aplikace PowerPoint</vt:lpstr>
      <vt:lpstr>Celkový počet dodaných a podaných dávek k 11. 7.</vt:lpstr>
      <vt:lpstr>Prezentace aplikace PowerPoint</vt:lpstr>
      <vt:lpstr>Počet podaných dávek k 11. 7. 2021</vt:lpstr>
      <vt:lpstr>Ukončené očkování k 11. 7. 2021</vt:lpstr>
      <vt:lpstr>Praktičtí lékaři – dávky k 11. 7. 2021</vt:lpstr>
      <vt:lpstr>Informace COVID-19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Očkovací strategie Královéhradeckého kraje</dc:title>
  <dc:creator>Pejšek Miroslav Ing.</dc:creator>
  <cp:lastModifiedBy>Eva</cp:lastModifiedBy>
  <cp:revision>366</cp:revision>
  <cp:lastPrinted>2021-07-12T10:57:19Z</cp:lastPrinted>
  <dcterms:created xsi:type="dcterms:W3CDTF">2021-01-14T19:24:21Z</dcterms:created>
  <dcterms:modified xsi:type="dcterms:W3CDTF">2021-07-15T09:26:29Z</dcterms:modified>
</cp:coreProperties>
</file>