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23" r:id="rId3"/>
    <p:sldId id="719" r:id="rId4"/>
    <p:sldId id="738" r:id="rId5"/>
    <p:sldId id="756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1617" r:id="rId14"/>
    <p:sldId id="1682" r:id="rId1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96-45E6-9D74-247708FEDF2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96-45E6-9D74-247708FEDF2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96-45E6-9D74-247708FEDF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121195</c:v>
                </c:pt>
                <c:pt idx="1">
                  <c:v>112419</c:v>
                </c:pt>
                <c:pt idx="2">
                  <c:v>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96-45E6-9D74-247708FEDF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 11.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Dodané dávky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typu'!$A$2:$C$2</c:f>
              <c:numCache>
                <c:formatCode>#,##0</c:formatCode>
                <c:ptCount val="3"/>
                <c:pt idx="0">
                  <c:v>89895</c:v>
                </c:pt>
                <c:pt idx="1">
                  <c:v>11000</c:v>
                </c:pt>
                <c:pt idx="2">
                  <c:v>20300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D-49B4-927D-2F598B996150}"/>
            </c:ext>
          </c:extLst>
        </c:ser>
        <c:ser>
          <c:idx val="1"/>
          <c:order val="1"/>
          <c:tx>
            <c:v>Vyočkované dávky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typu'!$A$3:$C$3</c:f>
              <c:numCache>
                <c:formatCode>#,##0</c:formatCode>
                <c:ptCount val="3"/>
                <c:pt idx="0">
                  <c:v>83455</c:v>
                </c:pt>
                <c:pt idx="1">
                  <c:v>11336</c:v>
                </c:pt>
                <c:pt idx="2">
                  <c:v>17628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D-49B4-927D-2F598B9961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</a:t>
            </a:r>
          </a:p>
          <a:p>
            <a:pPr>
              <a:defRPr>
                <a:solidFill>
                  <a:srgbClr val="2B2B82"/>
                </a:solidFill>
              </a:defRPr>
            </a:pPr>
            <a:r>
              <a:rPr lang="cs-CZ" sz="1400" baseline="0" dirty="0">
                <a:solidFill>
                  <a:srgbClr val="2B2B82"/>
                </a:solidFill>
              </a:rPr>
              <a:t>K 11. 4. 2021</a:t>
            </a:r>
            <a:endParaRPr lang="cs-CZ" sz="1400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30769663480354764"/>
          <c:y val="2.484700102774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0.10916470658027856"/>
          <c:w val="0.94169206416065976"/>
          <c:h val="0.72243204633018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skupin'!$B$1:$J$1</c:f>
              <c:strCache>
                <c:ptCount val="9"/>
                <c:pt idx="0">
                  <c:v>Zdravotníci v nemocnicích a záchranáři</c:v>
                </c:pt>
                <c:pt idx="1">
                  <c:v>Ostatní zdravotnictví – ochrana veřejného zdraví</c:v>
                </c:pt>
                <c:pt idx="2">
                  <c:v>Personál a klienti v sociálních službách </c:v>
                </c:pt>
                <c:pt idx="3">
                  <c:v>Pracovníci kritické infrastruktury</c:v>
                </c:pt>
                <c:pt idx="4">
                  <c:v>Pedagogové a pracovnící ve školství</c:v>
                </c:pt>
                <c:pt idx="5">
                  <c:v>Senioři 70–79, kteří nejsou v ostatních skupinách</c:v>
                </c:pt>
                <c:pt idx="6">
                  <c:v>Senioři 80+, kteří nejsou v ostatních skupinách</c:v>
                </c:pt>
                <c:pt idx="7">
                  <c:v>Chronicky nemocní</c:v>
                </c:pt>
                <c:pt idx="8">
                  <c:v>Ostatní*</c:v>
                </c:pt>
              </c:strCache>
            </c:strRef>
          </c:cat>
          <c:val>
            <c:numRef>
              <c:f>'Očkování dle skupin'!$B$2:$J$2</c:f>
              <c:numCache>
                <c:formatCode>[$-10405]#\ ##0;\(#\ ##0\)</c:formatCode>
                <c:ptCount val="9"/>
                <c:pt idx="0">
                  <c:v>9826</c:v>
                </c:pt>
                <c:pt idx="1">
                  <c:v>9279</c:v>
                </c:pt>
                <c:pt idx="2">
                  <c:v>8901</c:v>
                </c:pt>
                <c:pt idx="3">
                  <c:v>2899</c:v>
                </c:pt>
                <c:pt idx="4">
                  <c:v>7219</c:v>
                </c:pt>
                <c:pt idx="5">
                  <c:v>34121</c:v>
                </c:pt>
                <c:pt idx="6">
                  <c:v>27346</c:v>
                </c:pt>
                <c:pt idx="7">
                  <c:v>4626</c:v>
                </c:pt>
                <c:pt idx="8">
                  <c:v>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1-4D34-90FE-B6454C4AB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8682949081801612"/>
          <c:y val="4.4277754729853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4-41BC-9AB9-A5197282AC96}"/>
                </c:ext>
              </c:extLst>
            </c:dLbl>
            <c:dLbl>
              <c:idx val="8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4-41BC-9AB9-A5197282AC96}"/>
                </c:ext>
              </c:extLst>
            </c:dLbl>
            <c:dLbl>
              <c:idx val="9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4-41BC-9AB9-A5197282AC96}"/>
                </c:ext>
              </c:extLst>
            </c:dLbl>
            <c:dLbl>
              <c:idx val="10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4-41BC-9AB9-A5197282A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průběžně'!$F$1:$S$1</c:f>
              <c:strCache>
                <c:ptCount val="14"/>
                <c:pt idx="0">
                  <c:v>4.-10. 1.</c:v>
                </c:pt>
                <c:pt idx="1">
                  <c:v>11.-17. 1.</c:v>
                </c:pt>
                <c:pt idx="2">
                  <c:v>18.-24. 1.</c:v>
                </c:pt>
                <c:pt idx="3">
                  <c:v>25.-31. 1.</c:v>
                </c:pt>
                <c:pt idx="4">
                  <c:v>1.-7. 2.</c:v>
                </c:pt>
                <c:pt idx="5">
                  <c:v>8.-14. 2.</c:v>
                </c:pt>
                <c:pt idx="6">
                  <c:v>15.-21. 2.</c:v>
                </c:pt>
                <c:pt idx="7">
                  <c:v>22.-28. 2.</c:v>
                </c:pt>
                <c:pt idx="8">
                  <c:v>1.-7. 3.</c:v>
                </c:pt>
                <c:pt idx="9">
                  <c:v>8.-14. 3.</c:v>
                </c:pt>
                <c:pt idx="10">
                  <c:v>15.-21. 3.</c:v>
                </c:pt>
                <c:pt idx="11">
                  <c:v>22.-28. 3.</c:v>
                </c:pt>
                <c:pt idx="12">
                  <c:v>29.-4. 4.</c:v>
                </c:pt>
                <c:pt idx="13">
                  <c:v>5.-11. 4.</c:v>
                </c:pt>
              </c:strCache>
            </c:strRef>
          </c:cat>
          <c:val>
            <c:numRef>
              <c:f>'Očkování průběžně'!$F$2:$S$2</c:f>
              <c:numCache>
                <c:formatCode>General</c:formatCode>
                <c:ptCount val="14"/>
                <c:pt idx="0">
                  <c:v>1577</c:v>
                </c:pt>
                <c:pt idx="1">
                  <c:v>4325</c:v>
                </c:pt>
                <c:pt idx="2">
                  <c:v>3898</c:v>
                </c:pt>
                <c:pt idx="3">
                  <c:v>4094</c:v>
                </c:pt>
                <c:pt idx="4">
                  <c:v>4361</c:v>
                </c:pt>
                <c:pt idx="5">
                  <c:v>4841</c:v>
                </c:pt>
                <c:pt idx="6">
                  <c:v>5917</c:v>
                </c:pt>
                <c:pt idx="7">
                  <c:v>6813</c:v>
                </c:pt>
                <c:pt idx="8">
                  <c:v>9642</c:v>
                </c:pt>
                <c:pt idx="9">
                  <c:v>11699</c:v>
                </c:pt>
                <c:pt idx="10">
                  <c:v>13321</c:v>
                </c:pt>
                <c:pt idx="11">
                  <c:v>13791</c:v>
                </c:pt>
                <c:pt idx="12">
                  <c:v>12532</c:v>
                </c:pt>
                <c:pt idx="13">
                  <c:v>14986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F4-41BC-9AB9-A5197282A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Jihomoravský kraj</c:v>
                </c:pt>
                <c:pt idx="6">
                  <c:v>ČR</c:v>
                </c:pt>
                <c:pt idx="7">
                  <c:v>Zlínský kraj</c:v>
                </c:pt>
                <c:pt idx="8">
                  <c:v>Olomoucký kraj</c:v>
                </c:pt>
                <c:pt idx="9">
                  <c:v>Kraj Vysočina</c:v>
                </c:pt>
                <c:pt idx="10">
                  <c:v>Pardubický kraj</c:v>
                </c:pt>
                <c:pt idx="11">
                  <c:v>Moravskoslezský kraj</c:v>
                </c:pt>
                <c:pt idx="12">
                  <c:v>Liberecký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173.00081478421811</c:v>
                </c:pt>
                <c:pt idx="1">
                  <c:v>162.65644937963239</c:v>
                </c:pt>
                <c:pt idx="2">
                  <c:v>143.8057308387429</c:v>
                </c:pt>
                <c:pt idx="3">
                  <c:v>132.10253957952625</c:v>
                </c:pt>
                <c:pt idx="4">
                  <c:v>128.54064848389302</c:v>
                </c:pt>
                <c:pt idx="5">
                  <c:v>128.34933879423386</c:v>
                </c:pt>
                <c:pt idx="6">
                  <c:v>128.18522716465841</c:v>
                </c:pt>
                <c:pt idx="7">
                  <c:v>127.15194273502073</c:v>
                </c:pt>
                <c:pt idx="8">
                  <c:v>126.84192622010553</c:v>
                </c:pt>
                <c:pt idx="9">
                  <c:v>123.141230215785</c:v>
                </c:pt>
                <c:pt idx="10">
                  <c:v>116.29695673303206</c:v>
                </c:pt>
                <c:pt idx="11">
                  <c:v>115.43315127621844</c:v>
                </c:pt>
                <c:pt idx="12">
                  <c:v>111.62298000856454</c:v>
                </c:pt>
                <c:pt idx="13">
                  <c:v>110.04123196482189</c:v>
                </c:pt>
                <c:pt idx="14">
                  <c:v>104.17206623730003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11.4.2021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432E67D-817C-4D34-B6BB-33EC088F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083225"/>
              </p:ext>
            </p:extLst>
          </p:nvPr>
        </p:nvGraphicFramePr>
        <p:xfrm>
          <a:off x="838200" y="1423446"/>
          <a:ext cx="10515600" cy="411233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501751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8726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691421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871315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27089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4249155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1576365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577212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293609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5947158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05159989"/>
                    </a:ext>
                  </a:extLst>
                </a:gridCol>
              </a:tblGrid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8488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6083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6577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148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6073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6124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1244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8 938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0426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4981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652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261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15482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3674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6428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221 942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718 765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0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112 419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31755"/>
              </p:ext>
            </p:extLst>
          </p:nvPr>
        </p:nvGraphicFramePr>
        <p:xfrm>
          <a:off x="442912" y="310515"/>
          <a:ext cx="11306175" cy="623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802656"/>
              </p:ext>
            </p:extLst>
          </p:nvPr>
        </p:nvGraphicFramePr>
        <p:xfrm>
          <a:off x="914400" y="569167"/>
          <a:ext cx="10189029" cy="549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25561E7-00B5-420C-8F07-6AED19C95477}"/>
              </a:ext>
            </a:extLst>
          </p:cNvPr>
          <p:cNvGraphicFramePr>
            <a:graphicFrameLocks noGrp="1"/>
          </p:cNvGraphicFramePr>
          <p:nvPr/>
        </p:nvGraphicFramePr>
        <p:xfrm>
          <a:off x="7105649" y="2124868"/>
          <a:ext cx="4810125" cy="4428330"/>
        </p:xfrm>
        <a:graphic>
          <a:graphicData uri="http://schemas.openxmlformats.org/drawingml/2006/table">
            <a:tbl>
              <a:tblPr/>
              <a:tblGrid>
                <a:gridCol w="1603375">
                  <a:extLst>
                    <a:ext uri="{9D8B030D-6E8A-4147-A177-3AD203B41FA5}">
                      <a16:colId xmlns:a16="http://schemas.microsoft.com/office/drawing/2014/main" val="690912107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866389850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1942756754"/>
                    </a:ext>
                  </a:extLst>
                </a:gridCol>
              </a:tblGrid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06976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84198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74445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13523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01290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11897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33905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2984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64227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3068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8072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06859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369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1711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79813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053A483-DC0E-47F1-B499-367773CBBFF1}"/>
              </a:ext>
            </a:extLst>
          </p:cNvPr>
          <p:cNvGraphicFramePr>
            <a:graphicFrameLocks noGrp="1"/>
          </p:cNvGraphicFramePr>
          <p:nvPr/>
        </p:nvGraphicFramePr>
        <p:xfrm>
          <a:off x="4095750" y="2115343"/>
          <a:ext cx="1219200" cy="443785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1843091"/>
                    </a:ext>
                  </a:extLst>
                </a:gridCol>
              </a:tblGrid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59251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0694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8613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063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37396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63870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7199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12683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85629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04947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8745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46076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1773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0009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48252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u praktických lékařů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C5F43CD-61A6-4942-B1EB-1AFAC38D4C4A}"/>
              </a:ext>
            </a:extLst>
          </p:cNvPr>
          <p:cNvSpPr txBox="1"/>
          <p:nvPr/>
        </p:nvSpPr>
        <p:spPr>
          <a:xfrm>
            <a:off x="5819774" y="102272"/>
            <a:ext cx="214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k </a:t>
            </a:r>
            <a:r>
              <a:rPr lang="cs-CZ" b="1" dirty="0">
                <a:solidFill>
                  <a:srgbClr val="FFFFFF"/>
                </a:solidFill>
              </a:rPr>
              <a:t>11. 4. 2021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8EE1B97-C1E4-4950-859F-0220BC695F2E}"/>
              </a:ext>
            </a:extLst>
          </p:cNvPr>
          <p:cNvGraphicFramePr>
            <a:graphicFrameLocks noGrp="1"/>
          </p:cNvGraphicFramePr>
          <p:nvPr/>
        </p:nvGraphicFramePr>
        <p:xfrm>
          <a:off x="276225" y="775888"/>
          <a:ext cx="11639550" cy="5777313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955011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419420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2114354">
                  <a:extLst>
                    <a:ext uri="{9D8B030D-6E8A-4147-A177-3AD203B41FA5}">
                      <a16:colId xmlns:a16="http://schemas.microsoft.com/office/drawing/2014/main" val="69454685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436361455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3949225402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779270720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675756">
                <a:tc rowSpan="2">
                  <a:txBody>
                    <a:bodyPr/>
                    <a:lstStyle/>
                    <a:p>
                      <a:pPr algn="l" fontAlgn="b"/>
                      <a:endParaRPr lang="cs-CZ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Samostatné ordinace praktického lékaře pro dospělé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podaných dávek v samostatných ordinacích praktického lékaře pro dospělé od 28.2.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46014"/>
                  </a:ext>
                </a:extLst>
              </a:tr>
              <a:tr h="670677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s registrovanými osobami k očkování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dávek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80+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70-79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do 70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 (62,5 %)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5 372 (11,5 %)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19 467 (41,7 %)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18 115 (38,8 %)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(71,9 %)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3 365 (16,7 %)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12 408 (61,8 %)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2 482 (12,4 %)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Jihočeský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 (67,9 %)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2 709 (24,7 %)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5 465 (49,9 %)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1 896 (17,3 %)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(74,0 %)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2 890 (16,4 %)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9 739 (55,3 %)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3 966 (22,5 %)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(72,4 %)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1 428 (11,4 %)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6 670 (53,2 %)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2 435 (19,4 %)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Ústecký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(68,6 %)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1 549 (15,0 %)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5 313 (51,5 %)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2 498 (24,2 %)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(74,1 %)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2 186 (20,9 %)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5 060 (48,4 %)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2 237 (21,4 %)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 (78,5 %)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2 277 (14,8 %)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8 835 (57,3 %)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2 858 (18,5 %)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(81,2 %)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3 829 (23,2 %)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8 622 (52,2 %)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2 947 (17,9 %)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(72,5 %)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1 544 (23,4 %)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4 062 (61,6 %)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 (7,2 %)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(76,3 %)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6 481 (19,0 %)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20 943 (61,5 %)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3 634 (10,7 %)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(77,2 %)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3 033 (18,0 %)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10 610 (62,9 %)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1 930 (11,4 %)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 (77,1 %)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5 857 (28,5 %)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12 185 (59,2 %)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1 264 (6,1 %)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(74,3 %)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5 510 (17,9 %)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16 598 (53,8 %)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6 383 (20,7 %)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3 604 (72,5 %)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48 030 (17,8 %)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145 977 (54,2 %)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53 121 (19,7 %)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8D00FA8F-7BC8-452E-A9D0-4B9FF6F5E1C6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dirty="0"/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29508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1 370 805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11.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120,00–139,99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140,00–149,99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31274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11.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20895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95/den)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103.045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98.843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14414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391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224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502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96620"/>
              </p:ext>
            </p:extLst>
          </p:nvPr>
        </p:nvGraphicFramePr>
        <p:xfrm>
          <a:off x="1650057" y="1832541"/>
          <a:ext cx="9020067" cy="393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18.4.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11.4.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597F656-CF20-4B83-96A0-E140A223E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99380"/>
              </p:ext>
            </p:extLst>
          </p:nvPr>
        </p:nvGraphicFramePr>
        <p:xfrm>
          <a:off x="838199" y="1498862"/>
          <a:ext cx="10515602" cy="4211490"/>
        </p:xfrm>
        <a:graphic>
          <a:graphicData uri="http://schemas.openxmlformats.org/drawingml/2006/table">
            <a:tbl>
              <a:tblPr/>
              <a:tblGrid>
                <a:gridCol w="1338524">
                  <a:extLst>
                    <a:ext uri="{9D8B030D-6E8A-4147-A177-3AD203B41FA5}">
                      <a16:colId xmlns:a16="http://schemas.microsoft.com/office/drawing/2014/main" val="1958899119"/>
                    </a:ext>
                  </a:extLst>
                </a:gridCol>
                <a:gridCol w="991856">
                  <a:extLst>
                    <a:ext uri="{9D8B030D-6E8A-4147-A177-3AD203B41FA5}">
                      <a16:colId xmlns:a16="http://schemas.microsoft.com/office/drawing/2014/main" val="1797446737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4775765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328486264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78715578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98265068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86149783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851030882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854290381"/>
                    </a:ext>
                  </a:extLst>
                </a:gridCol>
                <a:gridCol w="1097782">
                  <a:extLst>
                    <a:ext uri="{9D8B030D-6E8A-4147-A177-3AD203B41FA5}">
                      <a16:colId xmlns:a16="http://schemas.microsoft.com/office/drawing/2014/main" val="3195497454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971835928"/>
                    </a:ext>
                  </a:extLst>
                </a:gridCol>
              </a:tblGrid>
              <a:tr h="44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4034"/>
                  </a:ext>
                </a:extLst>
              </a:tr>
              <a:tr h="79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663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326 235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316 222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406 235 – 420 710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080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184 665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258 965 – 265 840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87613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136 280 – 139 980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7463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91 845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123 145 – 126 530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99698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80 085 – 83 100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5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154 390 – 157 780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64732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87 685 – 89 830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9823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89 895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83 455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11 336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121 195 – 124 590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112 419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6077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101 400 – 103 570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3230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70 788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106 605 – 109 410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4754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220 920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226 380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188 076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286 820 – 295 540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77888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15 404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131 905 – 135 410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4571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84 435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117 235 – 119 870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40242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242 205 – 248 450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34708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1 749 150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1 783 080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1 611 816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214 161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2 354 150 – 2 420 610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11. dubna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81675"/>
              </p:ext>
            </p:extLst>
          </p:nvPr>
        </p:nvGraphicFramePr>
        <p:xfrm>
          <a:off x="2255183" y="1206873"/>
          <a:ext cx="7681633" cy="444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093169"/>
              </p:ext>
            </p:extLst>
          </p:nvPr>
        </p:nvGraphicFramePr>
        <p:xfrm>
          <a:off x="1442301" y="527902"/>
          <a:ext cx="9568206" cy="53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11.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95FF051-D14F-4EFD-B306-60BA1E820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03866"/>
              </p:ext>
            </p:extLst>
          </p:nvPr>
        </p:nvGraphicFramePr>
        <p:xfrm>
          <a:off x="838200" y="1357460"/>
          <a:ext cx="10515600" cy="41783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3727259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6205394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40119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764749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346281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788760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47039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732429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515667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777749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59410273"/>
                    </a:ext>
                  </a:extLst>
                </a:gridCol>
              </a:tblGrid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20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18671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01827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08473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9949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5953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11817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52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41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7301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1565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7669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82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3326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14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1708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361 444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693 516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522 395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4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5814</TotalTime>
  <Words>2008</Words>
  <Application>Microsoft Office PowerPoint</Application>
  <PresentationFormat>Širokoúhlá obrazovka</PresentationFormat>
  <Paragraphs>818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11. 4. 2021 včetně</vt:lpstr>
      <vt:lpstr>Kapacita C+ lůžek v Královéhradeckém kraji</vt:lpstr>
      <vt:lpstr>Prezentace aplikace PowerPoint</vt:lpstr>
      <vt:lpstr>Nasazení Armády ČR</vt:lpstr>
      <vt:lpstr>Celkový počet dodaných a podaných dávek k 11.4.</vt:lpstr>
      <vt:lpstr> Očkování od 2. ledna do 11. dubna 2021</vt:lpstr>
      <vt:lpstr>Prezentace aplikace PowerPoint</vt:lpstr>
      <vt:lpstr>Počet očkování k 11. 4. 2021</vt:lpstr>
      <vt:lpstr>Počet osob – dvě dávky - k 11.4.2021</vt:lpstr>
      <vt:lpstr>Prezentace aplikace PowerPoint</vt:lpstr>
      <vt:lpstr>Prezentace aplikace PowerPoint</vt:lpstr>
      <vt:lpstr>Vakcinace u praktických lékařů</vt:lpstr>
      <vt:lpstr>Očkovaní v krajích (podle místa podání)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285</cp:revision>
  <cp:lastPrinted>2021-04-12T10:48:59Z</cp:lastPrinted>
  <dcterms:created xsi:type="dcterms:W3CDTF">2021-01-14T19:24:21Z</dcterms:created>
  <dcterms:modified xsi:type="dcterms:W3CDTF">2021-04-12T15:24:30Z</dcterms:modified>
</cp:coreProperties>
</file>