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6" r:id="rId3"/>
    <p:sldId id="723" r:id="rId4"/>
    <p:sldId id="2226" r:id="rId5"/>
    <p:sldId id="2227" r:id="rId6"/>
    <p:sldId id="2228" r:id="rId7"/>
    <p:sldId id="2224" r:id="rId8"/>
    <p:sldId id="2225" r:id="rId9"/>
    <p:sldId id="750" r:id="rId10"/>
    <p:sldId id="2221" r:id="rId11"/>
    <p:sldId id="705" r:id="rId1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E04"/>
    <a:srgbClr val="B31105"/>
    <a:srgbClr val="CFD5EA"/>
    <a:srgbClr val="E9EBF5"/>
    <a:srgbClr val="2B2B82"/>
    <a:srgbClr val="00002F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6" autoAdjust="0"/>
    <p:restoredTop sz="93883" autoAdjust="0"/>
  </p:normalViewPr>
  <p:slideViewPr>
    <p:cSldViewPr snapToGrid="0">
      <p:cViewPr varScale="1">
        <p:scale>
          <a:sx n="79" d="100"/>
          <a:sy n="79" d="100"/>
        </p:scale>
        <p:origin x="16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703220066242872"/>
          <c:w val="0.73221684886657512"/>
          <c:h val="0.81369642462390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dokončeno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58.063444799999999</c:v>
                </c:pt>
                <c:pt idx="1">
                  <c:v>56.805844399999998</c:v>
                </c:pt>
                <c:pt idx="2">
                  <c:v>55.573226699999999</c:v>
                </c:pt>
                <c:pt idx="3">
                  <c:v>56.550074799999997</c:v>
                </c:pt>
                <c:pt idx="4">
                  <c:v>55.911963499999999</c:v>
                </c:pt>
                <c:pt idx="5">
                  <c:v>54.8168401</c:v>
                </c:pt>
                <c:pt idx="6">
                  <c:v>55.093943699999997</c:v>
                </c:pt>
                <c:pt idx="7">
                  <c:v>53.642494300000003</c:v>
                </c:pt>
                <c:pt idx="8">
                  <c:v>52.6950614</c:v>
                </c:pt>
                <c:pt idx="9">
                  <c:v>53.292580200000003</c:v>
                </c:pt>
                <c:pt idx="10">
                  <c:v>53.435234100000002</c:v>
                </c:pt>
                <c:pt idx="11">
                  <c:v>52.311508500000002</c:v>
                </c:pt>
                <c:pt idx="12">
                  <c:v>53.402039799999997</c:v>
                </c:pt>
                <c:pt idx="13">
                  <c:v>50.880698799999998</c:v>
                </c:pt>
                <c:pt idx="14">
                  <c:v>51.061421799999998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1.1836447999999999</c:v>
                </c:pt>
                <c:pt idx="1">
                  <c:v>1.4819059000000001</c:v>
                </c:pt>
                <c:pt idx="2">
                  <c:v>1.3832532</c:v>
                </c:pt>
                <c:pt idx="3">
                  <c:v>1.5697889</c:v>
                </c:pt>
                <c:pt idx="4">
                  <c:v>1.2471428</c:v>
                </c:pt>
                <c:pt idx="5">
                  <c:v>1.3048164</c:v>
                </c:pt>
                <c:pt idx="6">
                  <c:v>1.3910867</c:v>
                </c:pt>
                <c:pt idx="7">
                  <c:v>1.2636366000000001</c:v>
                </c:pt>
                <c:pt idx="8">
                  <c:v>1.4290041</c:v>
                </c:pt>
                <c:pt idx="9">
                  <c:v>1.2270251999999999</c:v>
                </c:pt>
                <c:pt idx="10">
                  <c:v>1.3245956999999999</c:v>
                </c:pt>
                <c:pt idx="11">
                  <c:v>1.081847</c:v>
                </c:pt>
                <c:pt idx="12">
                  <c:v>1.1973293</c:v>
                </c:pt>
                <c:pt idx="13">
                  <c:v>1.1347739999999999</c:v>
                </c:pt>
                <c:pt idx="14">
                  <c:v>1.1372077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5.6525277000000003</c:v>
                </c:pt>
                <c:pt idx="1">
                  <c:v>6.4173242000000004</c:v>
                </c:pt>
                <c:pt idx="2">
                  <c:v>7.2690235999999997</c:v>
                </c:pt>
                <c:pt idx="3">
                  <c:v>5.7170186000000003</c:v>
                </c:pt>
                <c:pt idx="4">
                  <c:v>6.1465214000000001</c:v>
                </c:pt>
                <c:pt idx="5">
                  <c:v>6.8848016000000003</c:v>
                </c:pt>
                <c:pt idx="6">
                  <c:v>6.3505528</c:v>
                </c:pt>
                <c:pt idx="7">
                  <c:v>7.5340055000000001</c:v>
                </c:pt>
                <c:pt idx="8">
                  <c:v>7.5581500000000004</c:v>
                </c:pt>
                <c:pt idx="9">
                  <c:v>6.0802357000000002</c:v>
                </c:pt>
                <c:pt idx="10">
                  <c:v>5.8020524</c:v>
                </c:pt>
                <c:pt idx="11">
                  <c:v>6.8582479999999997</c:v>
                </c:pt>
                <c:pt idx="12">
                  <c:v>5.3978535000000001</c:v>
                </c:pt>
                <c:pt idx="13">
                  <c:v>6.5188844000000001</c:v>
                </c:pt>
                <c:pt idx="14">
                  <c:v>6.2281088999999996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0.61157300000000003</c:v>
                </c:pt>
                <c:pt idx="1">
                  <c:v>0.65980099999999997</c:v>
                </c:pt>
                <c:pt idx="2">
                  <c:v>0.50399099999999997</c:v>
                </c:pt>
                <c:pt idx="3">
                  <c:v>0.70842000000000005</c:v>
                </c:pt>
                <c:pt idx="4">
                  <c:v>0.53981699999999999</c:v>
                </c:pt>
                <c:pt idx="5">
                  <c:v>0.54006399999999999</c:v>
                </c:pt>
                <c:pt idx="6">
                  <c:v>0.93759199999999998</c:v>
                </c:pt>
                <c:pt idx="7">
                  <c:v>0.489427</c:v>
                </c:pt>
                <c:pt idx="8">
                  <c:v>0.68116699999999997</c:v>
                </c:pt>
                <c:pt idx="9">
                  <c:v>0.704372</c:v>
                </c:pt>
                <c:pt idx="10">
                  <c:v>0.73708300000000004</c:v>
                </c:pt>
                <c:pt idx="11">
                  <c:v>0.484039</c:v>
                </c:pt>
                <c:pt idx="12">
                  <c:v>0.53006399999999998</c:v>
                </c:pt>
                <c:pt idx="13">
                  <c:v>0.58586400000000005</c:v>
                </c:pt>
                <c:pt idx="14">
                  <c:v>0.64208399999999999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0.74697553999999999</c:v>
                </c:pt>
                <c:pt idx="1">
                  <c:v>0.76495157000000003</c:v>
                </c:pt>
                <c:pt idx="2">
                  <c:v>0.70969112000000001</c:v>
                </c:pt>
                <c:pt idx="3">
                  <c:v>0.71928057999999995</c:v>
                </c:pt>
                <c:pt idx="4">
                  <c:v>0.75580645999999996</c:v>
                </c:pt>
                <c:pt idx="5">
                  <c:v>0.76119930999999996</c:v>
                </c:pt>
                <c:pt idx="6">
                  <c:v>1.09375293</c:v>
                </c:pt>
                <c:pt idx="7">
                  <c:v>0.70784307999999996</c:v>
                </c:pt>
                <c:pt idx="8">
                  <c:v>0.74783717000000005</c:v>
                </c:pt>
                <c:pt idx="9">
                  <c:v>0.59663633000000005</c:v>
                </c:pt>
                <c:pt idx="10">
                  <c:v>0.79473294999999999</c:v>
                </c:pt>
                <c:pt idx="11">
                  <c:v>0.61883854999999999</c:v>
                </c:pt>
                <c:pt idx="12">
                  <c:v>0.65664040000000001</c:v>
                </c:pt>
                <c:pt idx="13">
                  <c:v>0.69767588999999997</c:v>
                </c:pt>
                <c:pt idx="14">
                  <c:v>0.69842073999999998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33.741834599999997</c:v>
                </c:pt>
                <c:pt idx="1">
                  <c:v>33.870172799999999</c:v>
                </c:pt>
                <c:pt idx="2">
                  <c:v>34.560813899999999</c:v>
                </c:pt>
                <c:pt idx="3">
                  <c:v>34.735417400000003</c:v>
                </c:pt>
                <c:pt idx="4">
                  <c:v>35.398748500000004</c:v>
                </c:pt>
                <c:pt idx="5">
                  <c:v>35.6922785</c:v>
                </c:pt>
                <c:pt idx="6">
                  <c:v>35.133071800000003</c:v>
                </c:pt>
                <c:pt idx="7">
                  <c:v>36.362593099999998</c:v>
                </c:pt>
                <c:pt idx="8">
                  <c:v>36.888780400000002</c:v>
                </c:pt>
                <c:pt idx="9">
                  <c:v>38.099150700000003</c:v>
                </c:pt>
                <c:pt idx="10">
                  <c:v>37.906301599999999</c:v>
                </c:pt>
                <c:pt idx="11">
                  <c:v>38.645519299999997</c:v>
                </c:pt>
                <c:pt idx="12">
                  <c:v>38.816072900000002</c:v>
                </c:pt>
                <c:pt idx="13">
                  <c:v>40.182103099999999</c:v>
                </c:pt>
                <c:pt idx="14">
                  <c:v>40.232756600000002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6240622812244838E-3"/>
          <c:y val="6.0972048032513305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8706551135695528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Jihomoravský kraj</c:v>
                </c:pt>
                <c:pt idx="2">
                  <c:v>Královéhradecký kraj</c:v>
                </c:pt>
                <c:pt idx="3">
                  <c:v>Jihočeský kraj</c:v>
                </c:pt>
                <c:pt idx="4">
                  <c:v>ČR</c:v>
                </c:pt>
                <c:pt idx="5">
                  <c:v>Plzeňský kraj</c:v>
                </c:pt>
                <c:pt idx="6">
                  <c:v>Kraj Vysočina</c:v>
                </c:pt>
                <c:pt idx="7">
                  <c:v>Karlovarský kraj</c:v>
                </c:pt>
                <c:pt idx="8">
                  <c:v>Liberecký kraj</c:v>
                </c:pt>
                <c:pt idx="9">
                  <c:v>Zlínský kraj</c:v>
                </c:pt>
                <c:pt idx="10">
                  <c:v>Ústecký kraj</c:v>
                </c:pt>
                <c:pt idx="11">
                  <c:v>Moravskoslezský kraj</c:v>
                </c:pt>
                <c:pt idx="12">
                  <c:v>Pardubický kraj</c:v>
                </c:pt>
                <c:pt idx="13">
                  <c:v>Olomoucký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83.021143240000001</c:v>
                </c:pt>
                <c:pt idx="1">
                  <c:v>56.952114360000003</c:v>
                </c:pt>
                <c:pt idx="2">
                  <c:v>56.853720840000001</c:v>
                </c:pt>
                <c:pt idx="3">
                  <c:v>56.7077046</c:v>
                </c:pt>
                <c:pt idx="4">
                  <c:v>56.485030479999999</c:v>
                </c:pt>
                <c:pt idx="5">
                  <c:v>55.421874289999998</c:v>
                </c:pt>
                <c:pt idx="6">
                  <c:v>55.027198480000003</c:v>
                </c:pt>
                <c:pt idx="7">
                  <c:v>54.408460640000001</c:v>
                </c:pt>
                <c:pt idx="8">
                  <c:v>53.383234340000001</c:v>
                </c:pt>
                <c:pt idx="9">
                  <c:v>52.882942980000003</c:v>
                </c:pt>
                <c:pt idx="10">
                  <c:v>52.428629479999998</c:v>
                </c:pt>
                <c:pt idx="11">
                  <c:v>51.952912140000002</c:v>
                </c:pt>
                <c:pt idx="12">
                  <c:v>51.174128250000003</c:v>
                </c:pt>
                <c:pt idx="13">
                  <c:v>50.75841921</c:v>
                </c:pt>
                <c:pt idx="14">
                  <c:v>45.194732180000003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C-4CC0-8C06-7C983779B81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0-4302-9DB9-2A40D2C7CF5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DF-41AA-A790-347E5AF7511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13-47B8-8D55-3C11AB97633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Ústecký kraj</c:v>
                </c:pt>
                <c:pt idx="9">
                  <c:v>Jihomoravský kraj</c:v>
                </c:pt>
                <c:pt idx="10">
                  <c:v>Karlovarský kraj</c:v>
                </c:pt>
                <c:pt idx="11">
                  <c:v>Liberecký kraj</c:v>
                </c:pt>
                <c:pt idx="12">
                  <c:v>Zlínský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59.247089500000001</c:v>
                </c:pt>
                <c:pt idx="1">
                  <c:v>58.287750299999999</c:v>
                </c:pt>
                <c:pt idx="2">
                  <c:v>58.119863600000002</c:v>
                </c:pt>
                <c:pt idx="3">
                  <c:v>57.159106299999998</c:v>
                </c:pt>
                <c:pt idx="4">
                  <c:v>56.956479899999998</c:v>
                </c:pt>
                <c:pt idx="5">
                  <c:v>56.485030500000001</c:v>
                </c:pt>
                <c:pt idx="6">
                  <c:v>56.1216565</c:v>
                </c:pt>
                <c:pt idx="7">
                  <c:v>54.906130900000001</c:v>
                </c:pt>
                <c:pt idx="8">
                  <c:v>54.759829799999999</c:v>
                </c:pt>
                <c:pt idx="9">
                  <c:v>54.599369000000003</c:v>
                </c:pt>
                <c:pt idx="10">
                  <c:v>54.519605499999997</c:v>
                </c:pt>
                <c:pt idx="11">
                  <c:v>54.1240655</c:v>
                </c:pt>
                <c:pt idx="12">
                  <c:v>53.393355499999998</c:v>
                </c:pt>
                <c:pt idx="13">
                  <c:v>52.198629500000003</c:v>
                </c:pt>
                <c:pt idx="14">
                  <c:v>52.015472899999999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22.09.2021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tmp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22.09.2021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22.09.2021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22.09.2021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7182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7893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625726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036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23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34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545773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642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22.09.2021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1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22.09.2021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22.09.2021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22.09.2021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22.09.2021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22.09.2021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22.09.2021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22.09.2021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22.09.2021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3509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ocneni-aktualne.mzcr.cz/covid-19/kraje/HKK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19. 9.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233082"/>
              </p:ext>
            </p:extLst>
          </p:nvPr>
        </p:nvGraphicFramePr>
        <p:xfrm>
          <a:off x="1656121" y="2126697"/>
          <a:ext cx="9564329" cy="3054077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68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9,7/den)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počet nových případů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105.264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103.403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1.813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 ČR k 19. 9.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/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/>
        </p:nvGraphicFramePr>
        <p:xfrm>
          <a:off x="10897964" y="1571626"/>
          <a:ext cx="975360" cy="475975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508 852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1 397 997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550 803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1 335 084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643 551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591 041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10 701 777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522 856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442 476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293 311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817 004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580 119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1 195 327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630 522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1 192 834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898203" y="11330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C1CA600-C1AF-4587-A467-7F42CC2A7FB0}"/>
              </a:ext>
            </a:extLst>
          </p:cNvPr>
          <p:cNvSpPr/>
          <p:nvPr/>
        </p:nvSpPr>
        <p:spPr>
          <a:xfrm>
            <a:off x="1457203" y="6305556"/>
            <a:ext cx="93121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 osoby, které nebyly očkovány a ani nejsou přihlášeny k očkování a kdykoliv v minulosti prodělaly onemocnění COVID-19 podle dat ISIN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59AB014-4ED6-424C-B141-75CEC1E1B846}"/>
              </a:ext>
            </a:extLst>
          </p:cNvPr>
          <p:cNvSpPr/>
          <p:nvPr/>
        </p:nvSpPr>
        <p:spPr>
          <a:xfrm>
            <a:off x="4476628" y="868102"/>
            <a:ext cx="2391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876424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1 108 402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680 764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313 152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364 943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6 044 902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327 566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280 007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159 586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236 208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306 784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428 344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619 712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267 567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320 043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631 821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92627" y="99623"/>
            <a:ext cx="221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19. 9.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50,00–53,99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54,00–56,99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57,0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818079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53,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53,00–55,99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56,00–58,99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59,0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301 480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814 861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775 949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367 848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313 718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6 044 902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331 702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287 080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447 390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652 641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159 912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239 486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309 745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622 643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327 969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10250" y="99623"/>
            <a:ext cx="238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19. 9.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594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92 478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4062642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podaných dávek k 19. 9.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B84F7EAD-67EC-455E-AABB-BB4BD70563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736908"/>
              </p:ext>
            </p:extLst>
          </p:nvPr>
        </p:nvGraphicFramePr>
        <p:xfrm>
          <a:off x="838198" y="1246093"/>
          <a:ext cx="10515604" cy="4930867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306172949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74745823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90924620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57199757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58424994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608015601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497814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913012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631480588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98826464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79718956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637734341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18891522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59879605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07981602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115263981"/>
                    </a:ext>
                  </a:extLst>
                </a:gridCol>
              </a:tblGrid>
              <a:tr h="2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711093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324458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52 780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193 526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163 638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193 596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194 654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230 132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212 188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152 235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140 981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118 899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137 196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240 081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112 063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2 141 969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2184658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30 537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79 031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44 259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59 122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75 472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111 181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128 366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102 148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101 853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100 281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121 508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200 305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71 972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1 226 035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5764808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52 030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27 211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35 470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42 867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60 969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68 748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57 379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58 617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60 713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69 739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111 201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45 767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708 941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977924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47 508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28 487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36 043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42 182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55 954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63 347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50 804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50 978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50 505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59 987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97 150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39 156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637 179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831576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23 798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15 480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25 905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32 037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26 989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25 907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47 731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310 948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606456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19 963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63 590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32 027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40 686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50 148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72 656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88 807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70 244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70 093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66 247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78 908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131 575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44 845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829 789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309061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34 601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28 590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39 820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47 210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36 561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36 428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35 539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44 142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75 762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27 231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459 790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620180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44 010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28 770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35 354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51 510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61 242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50 115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49 696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49 070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59 367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100 197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609 375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698761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38 055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19 881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25 381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44 111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50 970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41 597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42 139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43 441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52 192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83 244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34 699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517 010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439055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39 029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19 812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26 291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32 846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45 270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53 277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44 954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47 169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47 799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52 394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84 704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36 591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543 455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093603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24 904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103 802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74 345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85 303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93 561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117 785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124 009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101 040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102 638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100 594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113 326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192 869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81 125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1 315 301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545170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42 009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29 369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35 601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51 438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60 469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49 687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52 052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53 214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62 507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103 511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45 158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620 404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318424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42 981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20 783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28 044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34 616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49 117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57 740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48 898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51 636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53 360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59 711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94 509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43 344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596 190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485689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21 163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83 839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46 549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60 784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71 561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99 751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117 651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103 410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109 123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103 969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115 619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186 633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78 025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1 198 077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47581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262 277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887 809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554 954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688 432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785 908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1 055 599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1 166 061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936 061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940 407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909 538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1 056 518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1 749 472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721 430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11 714 466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532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78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Ukončené očkování k 19. 9.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3EE4D056-4231-45E7-B2B5-E96AD05A3B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65953"/>
              </p:ext>
            </p:extLst>
          </p:nvPr>
        </p:nvGraphicFramePr>
        <p:xfrm>
          <a:off x="838198" y="1281953"/>
          <a:ext cx="10515604" cy="4895008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326001234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09915521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570177277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938372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62350607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30712240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24177160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09398839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15248178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85402829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55264653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166068389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22861955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53531848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68611931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3049000"/>
                    </a:ext>
                  </a:extLst>
                </a:gridCol>
              </a:tblGrid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731466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96 912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82 389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97 070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97 826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116 112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107 363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77 256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71 497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60 360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69 356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120 662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56 023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1 077 023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520952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13 924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38 769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21 980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29 407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37 724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55 740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64 501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51 470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51 423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50 798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61 613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101 018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35 750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614 117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881594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25 775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21 552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30 700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34 722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29 031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29 734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30 827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35 402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56 154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22 864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356 692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955195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17 971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28 136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31 895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25 740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49 057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19 772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319 951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259635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16 116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155 720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074965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31 533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36 608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44 785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35 500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35 443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33 617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40 005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66 496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416 963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6050435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14 251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19 937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23 671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38 148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229 871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8349128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11 674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14 355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17 758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30 790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24 911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30 126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50 387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21 420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305 518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039882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19 039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15 476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22 510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21 314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26 786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42 194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17 339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262 652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307835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19 382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22 858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26 876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22 724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23 862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26 642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42 893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273 924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013769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11 687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51 919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37 464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42 977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47 182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59 627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62 909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51 350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52 256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51 327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57 685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97 238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40 560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664 181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426282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17 990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30 649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26 473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27 123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31 726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52 114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22 565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313 131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628143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21 429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17 472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29 238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26 216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27 189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30 369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47 654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21 594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300 820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445378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42 057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23 638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30 794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36 252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50 513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59 693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52 492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55 427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52 979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58 833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94 257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39 037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605 470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016413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120 923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441 640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278 772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345 377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395 394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532 471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589 231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473 995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476 827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462 430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536 387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882 227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360 359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5 896 033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514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259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19. 9.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C76584EF-0C41-4742-AB1A-CCD042F5A2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282541"/>
              </p:ext>
            </p:extLst>
          </p:nvPr>
        </p:nvGraphicFramePr>
        <p:xfrm>
          <a:off x="838198" y="1264024"/>
          <a:ext cx="10515604" cy="4912932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13841406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42667484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188647669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95585166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99470206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026151320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38466470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82480521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202107408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27923359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70438105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285083138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84999234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92564110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54517820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66154184"/>
                    </a:ext>
                  </a:extLst>
                </a:gridCol>
              </a:tblGrid>
              <a:tr h="288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697852"/>
                  </a:ext>
                </a:extLst>
              </a:tr>
              <a:tr h="288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155438"/>
                  </a:ext>
                </a:extLst>
              </a:tr>
              <a:tr h="288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41 012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151 121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430781"/>
                  </a:ext>
                </a:extLst>
              </a:tr>
              <a:tr h="288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42 910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131 898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760915"/>
                  </a:ext>
                </a:extLst>
              </a:tr>
              <a:tr h="288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64 427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2287734"/>
                  </a:ext>
                </a:extLst>
              </a:tr>
              <a:tr h="288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49 740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849075"/>
                  </a:ext>
                </a:extLst>
              </a:tr>
              <a:tr h="288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44 940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706889"/>
                  </a:ext>
                </a:extLst>
              </a:tr>
              <a:tr h="288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66 981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958096"/>
                  </a:ext>
                </a:extLst>
              </a:tr>
              <a:tr h="288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58 073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887155"/>
                  </a:ext>
                </a:extLst>
              </a:tr>
              <a:tr h="288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88 823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436541"/>
                  </a:ext>
                </a:extLst>
              </a:tr>
              <a:tr h="288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27 612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77 602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335314"/>
                  </a:ext>
                </a:extLst>
              </a:tr>
              <a:tr h="288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54 028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278510"/>
                  </a:ext>
                </a:extLst>
              </a:tr>
              <a:tr h="288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26 944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66 116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180 231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5530404"/>
                  </a:ext>
                </a:extLst>
              </a:tr>
              <a:tr h="288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37 647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98 378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502549"/>
                  </a:ext>
                </a:extLst>
              </a:tr>
              <a:tr h="288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39 856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106 539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801850"/>
                  </a:ext>
                </a:extLst>
              </a:tr>
              <a:tr h="288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19 434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51 017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144 261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216298"/>
                  </a:ext>
                </a:extLst>
              </a:tr>
              <a:tr h="288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38 046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31 060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36 630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43 303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59 404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68 345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65 696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80 969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110 992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185 712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449 367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146 574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1 317 045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3452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Informace COVID-19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70E0F8C5-58C5-4603-9D08-494ED8906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cs-CZ" dirty="0">
                <a:hlinkClick r:id="rId3"/>
              </a:rPr>
              <a:t>COVID-19 | Královéhradecký kraj Onemocnění aktuálně od MZČR (mzcr.cz)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010EF23-2ECF-415A-8FC0-8685ED71E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071" y="1801905"/>
            <a:ext cx="8139953" cy="469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373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7178</TotalTime>
  <Words>1898</Words>
  <Application>Microsoft Office PowerPoint</Application>
  <PresentationFormat>Širokoúhlá obrazovka</PresentationFormat>
  <Paragraphs>926</Paragraphs>
  <Slides>10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1_Motiv Office</vt:lpstr>
      <vt:lpstr>Přehled epidemické situace a stavu očkování v Královéhradeckém kraji</vt:lpstr>
      <vt:lpstr>Aktuální situace v Královéhradeckém kraji k 19. 9. 2021</vt:lpstr>
      <vt:lpstr>Stav očkování obyvatel v ČR k 19. 9. 2021</vt:lpstr>
      <vt:lpstr>Očkovaní v krajích (podle místa podání)</vt:lpstr>
      <vt:lpstr>Očkovaní v krajích (podle místa bydliště)</vt:lpstr>
      <vt:lpstr>Počet podaných dávek k 19. 9. 2021</vt:lpstr>
      <vt:lpstr>Ukončené očkování k 19. 9. 2021</vt:lpstr>
      <vt:lpstr>Praktičtí lékaři – dávky k 19. 9. 2021</vt:lpstr>
      <vt:lpstr>Informace COVID-19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Eva</cp:lastModifiedBy>
  <cp:revision>389</cp:revision>
  <cp:lastPrinted>2021-07-19T08:31:38Z</cp:lastPrinted>
  <dcterms:created xsi:type="dcterms:W3CDTF">2021-01-14T19:24:21Z</dcterms:created>
  <dcterms:modified xsi:type="dcterms:W3CDTF">2021-09-22T07:45:10Z</dcterms:modified>
</cp:coreProperties>
</file>