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6" r:id="rId3"/>
    <p:sldId id="723" r:id="rId4"/>
    <p:sldId id="2226" r:id="rId5"/>
    <p:sldId id="2227" r:id="rId6"/>
    <p:sldId id="2228" r:id="rId7"/>
    <p:sldId id="2224" r:id="rId8"/>
    <p:sldId id="2225" r:id="rId9"/>
    <p:sldId id="750" r:id="rId10"/>
    <p:sldId id="2221" r:id="rId11"/>
    <p:sldId id="705" r:id="rId1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E04"/>
    <a:srgbClr val="B31105"/>
    <a:srgbClr val="CFD5EA"/>
    <a:srgbClr val="E9EBF5"/>
    <a:srgbClr val="2B2B82"/>
    <a:srgbClr val="00002F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3883" autoAdjust="0"/>
  </p:normalViewPr>
  <p:slideViewPr>
    <p:cSldViewPr snapToGrid="0">
      <p:cViewPr varScale="1">
        <p:scale>
          <a:sx n="79" d="100"/>
          <a:sy n="79" d="100"/>
        </p:scale>
        <p:origin x="16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703220066242872"/>
          <c:w val="0.73221684886657512"/>
          <c:h val="0.81369642462390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dokončeno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56.379851100000003</c:v>
                </c:pt>
                <c:pt idx="1">
                  <c:v>54.4290868</c:v>
                </c:pt>
                <c:pt idx="2">
                  <c:v>53.705408300000002</c:v>
                </c:pt>
                <c:pt idx="3">
                  <c:v>54.172246800000003</c:v>
                </c:pt>
                <c:pt idx="4">
                  <c:v>54.330736799999997</c:v>
                </c:pt>
                <c:pt idx="5">
                  <c:v>53.047081300000002</c:v>
                </c:pt>
                <c:pt idx="6">
                  <c:v>53.174365299999998</c:v>
                </c:pt>
                <c:pt idx="7">
                  <c:v>51.633528200000001</c:v>
                </c:pt>
                <c:pt idx="8">
                  <c:v>50.877335700000003</c:v>
                </c:pt>
                <c:pt idx="9">
                  <c:v>51.6949586</c:v>
                </c:pt>
                <c:pt idx="10">
                  <c:v>51.668168100000003</c:v>
                </c:pt>
                <c:pt idx="11">
                  <c:v>51.002983899999997</c:v>
                </c:pt>
                <c:pt idx="12">
                  <c:v>51.811345299999999</c:v>
                </c:pt>
                <c:pt idx="13">
                  <c:v>49.433009499999997</c:v>
                </c:pt>
                <c:pt idx="14">
                  <c:v>49.384574899999997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1.8243024999999999</c:v>
                </c:pt>
                <c:pt idx="1">
                  <c:v>2.7315508999999998</c:v>
                </c:pt>
                <c:pt idx="2">
                  <c:v>2.1799081999999999</c:v>
                </c:pt>
                <c:pt idx="3">
                  <c:v>2.8321063999999998</c:v>
                </c:pt>
                <c:pt idx="4">
                  <c:v>1.8122883999999999</c:v>
                </c:pt>
                <c:pt idx="5">
                  <c:v>2.0572176999999998</c:v>
                </c:pt>
                <c:pt idx="6">
                  <c:v>2.2606058999999998</c:v>
                </c:pt>
                <c:pt idx="7">
                  <c:v>2.2143763999999999</c:v>
                </c:pt>
                <c:pt idx="8">
                  <c:v>2.1510771000000002</c:v>
                </c:pt>
                <c:pt idx="9">
                  <c:v>1.9821964000000001</c:v>
                </c:pt>
                <c:pt idx="10">
                  <c:v>2.1135758999999998</c:v>
                </c:pt>
                <c:pt idx="11">
                  <c:v>1.5708846000000001</c:v>
                </c:pt>
                <c:pt idx="12">
                  <c:v>1.9193074000000001</c:v>
                </c:pt>
                <c:pt idx="13">
                  <c:v>1.6847945</c:v>
                </c:pt>
                <c:pt idx="14">
                  <c:v>1.8728507000000001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5.8099407999999997</c:v>
                </c:pt>
                <c:pt idx="1">
                  <c:v>6.5627465999999997</c:v>
                </c:pt>
                <c:pt idx="2">
                  <c:v>7.4344184999999996</c:v>
                </c:pt>
                <c:pt idx="3">
                  <c:v>5.8225550000000004</c:v>
                </c:pt>
                <c:pt idx="4">
                  <c:v>6.2978692000000001</c:v>
                </c:pt>
                <c:pt idx="5">
                  <c:v>7.0127115</c:v>
                </c:pt>
                <c:pt idx="6">
                  <c:v>6.4935571000000003</c:v>
                </c:pt>
                <c:pt idx="7">
                  <c:v>7.7302355</c:v>
                </c:pt>
                <c:pt idx="8">
                  <c:v>7.7118307000000001</c:v>
                </c:pt>
                <c:pt idx="9">
                  <c:v>6.1283075</c:v>
                </c:pt>
                <c:pt idx="10">
                  <c:v>5.9035206999999996</c:v>
                </c:pt>
                <c:pt idx="11">
                  <c:v>6.9544351999999998</c:v>
                </c:pt>
                <c:pt idx="12">
                  <c:v>5.4872851000000002</c:v>
                </c:pt>
                <c:pt idx="13">
                  <c:v>6.6525831000000002</c:v>
                </c:pt>
                <c:pt idx="14">
                  <c:v>6.2287794999999999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0.766235</c:v>
                </c:pt>
                <c:pt idx="1">
                  <c:v>0.79749800000000004</c:v>
                </c:pt>
                <c:pt idx="2">
                  <c:v>0.71477500000000005</c:v>
                </c:pt>
                <c:pt idx="3">
                  <c:v>0.83755000000000002</c:v>
                </c:pt>
                <c:pt idx="4">
                  <c:v>0.59171700000000005</c:v>
                </c:pt>
                <c:pt idx="5">
                  <c:v>0.66509799999999997</c:v>
                </c:pt>
                <c:pt idx="6">
                  <c:v>1.0444530000000001</c:v>
                </c:pt>
                <c:pt idx="7">
                  <c:v>0.56286999999999998</c:v>
                </c:pt>
                <c:pt idx="8">
                  <c:v>0.89609399999999995</c:v>
                </c:pt>
                <c:pt idx="9">
                  <c:v>0.77630900000000003</c:v>
                </c:pt>
                <c:pt idx="10">
                  <c:v>0.80097499999999999</c:v>
                </c:pt>
                <c:pt idx="11">
                  <c:v>0.54902499999999999</c:v>
                </c:pt>
                <c:pt idx="12">
                  <c:v>0.61071200000000003</c:v>
                </c:pt>
                <c:pt idx="13">
                  <c:v>0.70037199999999999</c:v>
                </c:pt>
                <c:pt idx="14">
                  <c:v>0.75391900000000001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1.68437974</c:v>
                </c:pt>
                <c:pt idx="1">
                  <c:v>1.9679584400000001</c:v>
                </c:pt>
                <c:pt idx="2">
                  <c:v>1.9578687800000001</c:v>
                </c:pt>
                <c:pt idx="3">
                  <c:v>1.77224804</c:v>
                </c:pt>
                <c:pt idx="4">
                  <c:v>1.53631958</c:v>
                </c:pt>
                <c:pt idx="5">
                  <c:v>1.59971982</c:v>
                </c:pt>
                <c:pt idx="6">
                  <c:v>2.1409622000000001</c:v>
                </c:pt>
                <c:pt idx="7">
                  <c:v>1.71729884</c:v>
                </c:pt>
                <c:pt idx="8">
                  <c:v>1.82473174</c:v>
                </c:pt>
                <c:pt idx="9">
                  <c:v>1.0988336599999999</c:v>
                </c:pt>
                <c:pt idx="10">
                  <c:v>1.80145997</c:v>
                </c:pt>
                <c:pt idx="11">
                  <c:v>1.22905818</c:v>
                </c:pt>
                <c:pt idx="12">
                  <c:v>1.7163504199999999</c:v>
                </c:pt>
                <c:pt idx="13">
                  <c:v>1.40899128</c:v>
                </c:pt>
                <c:pt idx="14">
                  <c:v>2.1023042599999999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ČR</c:v>
                </c:pt>
                <c:pt idx="7">
                  <c:v>Pardubický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Ústecký kraj</c:v>
                </c:pt>
                <c:pt idx="11">
                  <c:v>Zlínský kraj</c:v>
                </c:pt>
                <c:pt idx="12">
                  <c:v>Jihomoravský kraj</c:v>
                </c:pt>
                <c:pt idx="13">
                  <c:v>Olomoucký kraj</c:v>
                </c:pt>
                <c:pt idx="14">
                  <c:v>Moravskoslezský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33.535291200000003</c:v>
                </c:pt>
                <c:pt idx="1">
                  <c:v>33.511159200000002</c:v>
                </c:pt>
                <c:pt idx="2">
                  <c:v>34.0076216</c:v>
                </c:pt>
                <c:pt idx="3">
                  <c:v>34.563293399999999</c:v>
                </c:pt>
                <c:pt idx="4">
                  <c:v>35.431069200000003</c:v>
                </c:pt>
                <c:pt idx="5">
                  <c:v>35.618172000000001</c:v>
                </c:pt>
                <c:pt idx="6">
                  <c:v>34.886056799999999</c:v>
                </c:pt>
                <c:pt idx="7">
                  <c:v>36.141691000000002</c:v>
                </c:pt>
                <c:pt idx="8">
                  <c:v>36.538930899999997</c:v>
                </c:pt>
                <c:pt idx="9">
                  <c:v>38.319394799999998</c:v>
                </c:pt>
                <c:pt idx="10">
                  <c:v>37.7123001</c:v>
                </c:pt>
                <c:pt idx="11">
                  <c:v>38.693612899999998</c:v>
                </c:pt>
                <c:pt idx="12">
                  <c:v>38.455000200000001</c:v>
                </c:pt>
                <c:pt idx="13">
                  <c:v>40.120249600000001</c:v>
                </c:pt>
                <c:pt idx="14">
                  <c:v>39.657571799999999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6240622812244838E-3"/>
          <c:y val="6.0972048032513305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Jihomoravský kraj</c:v>
                </c:pt>
                <c:pt idx="2">
                  <c:v>Královéhradecký kraj</c:v>
                </c:pt>
                <c:pt idx="3">
                  <c:v>Jihočeský kraj</c:v>
                </c:pt>
                <c:pt idx="4">
                  <c:v>ČR</c:v>
                </c:pt>
                <c:pt idx="5">
                  <c:v>Plzeňský kraj</c:v>
                </c:pt>
                <c:pt idx="6">
                  <c:v>Kraj Vysočina</c:v>
                </c:pt>
                <c:pt idx="7">
                  <c:v>Karlovarský kraj</c:v>
                </c:pt>
                <c:pt idx="8">
                  <c:v>Liberecký kraj</c:v>
                </c:pt>
                <c:pt idx="9">
                  <c:v>Zlínský kraj</c:v>
                </c:pt>
                <c:pt idx="10">
                  <c:v>Ústecký kraj</c:v>
                </c:pt>
                <c:pt idx="11">
                  <c:v>Moravskoslezský kraj</c:v>
                </c:pt>
                <c:pt idx="12">
                  <c:v>Pardubický kraj</c:v>
                </c:pt>
                <c:pt idx="13">
                  <c:v>Olomoucký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81.094447990000006</c:v>
                </c:pt>
                <c:pt idx="1">
                  <c:v>55.980832020000001</c:v>
                </c:pt>
                <c:pt idx="2">
                  <c:v>55.869158300000002</c:v>
                </c:pt>
                <c:pt idx="3">
                  <c:v>55.728450430000002</c:v>
                </c:pt>
                <c:pt idx="4">
                  <c:v>55.434971220000001</c:v>
                </c:pt>
                <c:pt idx="5">
                  <c:v>54.375246390000001</c:v>
                </c:pt>
                <c:pt idx="6">
                  <c:v>54.165454789999998</c:v>
                </c:pt>
                <c:pt idx="7">
                  <c:v>53.570442300000003</c:v>
                </c:pt>
                <c:pt idx="8">
                  <c:v>52.311311799999999</c:v>
                </c:pt>
                <c:pt idx="9">
                  <c:v>52.147576620000002</c:v>
                </c:pt>
                <c:pt idx="10">
                  <c:v>51.499747859999999</c:v>
                </c:pt>
                <c:pt idx="11">
                  <c:v>51.053289900000003</c:v>
                </c:pt>
                <c:pt idx="12">
                  <c:v>49.961748550000003</c:v>
                </c:pt>
                <c:pt idx="13">
                  <c:v>49.906268140000002</c:v>
                </c:pt>
                <c:pt idx="14">
                  <c:v>44.390438609999997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ČR</c:v>
                </c:pt>
                <c:pt idx="6">
                  <c:v>Plzeňský kraj</c:v>
                </c:pt>
                <c:pt idx="7">
                  <c:v>Pardubický kraj</c:v>
                </c:pt>
                <c:pt idx="8">
                  <c:v>Ústecký kraj</c:v>
                </c:pt>
                <c:pt idx="9">
                  <c:v>Jihomoravský kraj</c:v>
                </c:pt>
                <c:pt idx="10">
                  <c:v>Karlovarský kraj</c:v>
                </c:pt>
                <c:pt idx="11">
                  <c:v>Liberecký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58.204153699999999</c:v>
                </c:pt>
                <c:pt idx="1">
                  <c:v>57.160637700000002</c:v>
                </c:pt>
                <c:pt idx="2">
                  <c:v>57.004353299999998</c:v>
                </c:pt>
                <c:pt idx="3">
                  <c:v>56.143025199999997</c:v>
                </c:pt>
                <c:pt idx="4">
                  <c:v>55.885316500000002</c:v>
                </c:pt>
                <c:pt idx="5">
                  <c:v>55.4349712</c:v>
                </c:pt>
                <c:pt idx="6">
                  <c:v>55.104298999999997</c:v>
                </c:pt>
                <c:pt idx="7">
                  <c:v>53.8479046</c:v>
                </c:pt>
                <c:pt idx="8">
                  <c:v>53.781744000000003</c:v>
                </c:pt>
                <c:pt idx="9">
                  <c:v>53.730652800000001</c:v>
                </c:pt>
                <c:pt idx="10">
                  <c:v>53.677154999999999</c:v>
                </c:pt>
                <c:pt idx="11">
                  <c:v>53.028412799999998</c:v>
                </c:pt>
                <c:pt idx="12">
                  <c:v>52.573868500000003</c:v>
                </c:pt>
                <c:pt idx="13">
                  <c:v>51.257425599999998</c:v>
                </c:pt>
                <c:pt idx="14">
                  <c:v>51.117804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7182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89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625726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036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23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34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545773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42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1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3509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/kraje/HKK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29. 8.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507473"/>
              </p:ext>
            </p:extLst>
          </p:nvPr>
        </p:nvGraphicFramePr>
        <p:xfrm>
          <a:off x="1656121" y="2126697"/>
          <a:ext cx="9564329" cy="3054077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29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4,1/den)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105.023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103.282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 ČR k 29. 8.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/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/>
        </p:nvGraphicFramePr>
        <p:xfrm>
          <a:off x="10897964" y="1571626"/>
          <a:ext cx="975360" cy="475975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1 335 084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10 701 777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293 311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1 192 834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898203" y="11330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C1CA600-C1AF-4587-A467-7F42CC2A7FB0}"/>
              </a:ext>
            </a:extLst>
          </p:cNvPr>
          <p:cNvSpPr/>
          <p:nvPr/>
        </p:nvSpPr>
        <p:spPr>
          <a:xfrm>
            <a:off x="1457203" y="6305556"/>
            <a:ext cx="93121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 osoby, které nebyly očkovány a ani nejsou přihlášeny k očkování a kdykoliv v minulosti prodělaly onemocnění COVID-19 podle dat ISIN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59AB014-4ED6-424C-B141-75CEC1E1B846}"/>
              </a:ext>
            </a:extLst>
          </p:cNvPr>
          <p:cNvSpPr/>
          <p:nvPr/>
        </p:nvSpPr>
        <p:spPr>
          <a:xfrm>
            <a:off x="4476628" y="868102"/>
            <a:ext cx="2391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74244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1 082 679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669 154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307 729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358 641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5 932 527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321 380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275 622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157 128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231 465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302 518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420 755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608 981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261 228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314 670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620 577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29. 8.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50,00–52,99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53,00–55,99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56,0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28801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52,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52,00–54,99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55,00–57,99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58,0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296 173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799 104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761 056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361 309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307 818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5 932 527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325 689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281 547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439 399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642 257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157 441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234 638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304 991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611 416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322 309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29. 8.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94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87 380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2702965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podaných dávek k 29. 8.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E428EB46-1210-433B-A57F-6598BFD348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998928"/>
              </p:ext>
            </p:extLst>
          </p:nvPr>
        </p:nvGraphicFramePr>
        <p:xfrm>
          <a:off x="838198" y="1228165"/>
          <a:ext cx="10515604" cy="4948800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359971435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11222803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099459463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63052437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17492091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14062097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4923362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14407374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96978024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12561922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8740725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71337342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92805549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53068897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22829527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182826475"/>
                    </a:ext>
                  </a:extLst>
                </a:gridCol>
              </a:tblGrid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856298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39 390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177 509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155 163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185 819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188 332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224 777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207 918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149 346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138 670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117 308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135 828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238 391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111 592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2 070 043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899359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73 203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41 865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56 437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72 872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108 684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126 038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100 390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100 486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99 173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120 493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198 982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71 518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1 193 953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645574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49 064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34 344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41 824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59 932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67 704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56 655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57 950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60 155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69 037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110 637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45 593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694 460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889962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44 650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27 107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34 647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40 966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54 785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62 200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49 951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50 251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49 900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59 362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96 419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38 946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621 647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117203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25 383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31 543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29 682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47 471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304 344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861172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60 173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30 720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39 347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48 880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71 351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87 417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69 214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69 231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65 493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78 151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130 603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810 805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054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32 162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38 954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46 358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35 969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35 113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43 745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75 114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447 901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912351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41 186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34 315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50 506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60 279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49 401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49 061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48 561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58 874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99 309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42 784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594 661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887451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29 192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42 791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49 634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40 583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41 356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42 758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51 525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82 459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34 398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501 121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063930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36 849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25 460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32 108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52 540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44 435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46 631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47 389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51 707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84 189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532 555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375522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20 565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97 400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71 561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82 818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91 312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115 732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122 078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99 599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101 387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99 638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112 471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191 747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80 718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1 287 026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094869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39 399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23 121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28 403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34 747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50 545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59 492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48 987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51 420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62 036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102 757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607 827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672520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40 941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33 868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48 335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56 885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48 358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51 067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52 851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59 285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93 989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586 041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329766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78 740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58 732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69 661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97 866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115 758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101 842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107 649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102 842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114 510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184 859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77 438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1 170 894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213030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209 874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828 799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529 150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662 446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763 278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1 034 173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1 145 844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921 360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927 742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899 616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1 046 706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1 736 926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717 364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11 423 278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997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8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Ukončené očkování k 29. 8.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CB0A5CFB-7329-434F-8407-54B50B1158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879510"/>
              </p:ext>
            </p:extLst>
          </p:nvPr>
        </p:nvGraphicFramePr>
        <p:xfrm>
          <a:off x="838198" y="1246093"/>
          <a:ext cx="10515604" cy="4930864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75977540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29813000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724723325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00931154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08856872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780960824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46623664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49552351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25332913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36733530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80768745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48812433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96428924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56139576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4424897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555304559"/>
                    </a:ext>
                  </a:extLst>
                </a:gridCol>
              </a:tblGrid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38904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85 370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75 938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91 374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93 188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112 204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104 171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75 099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69 803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59 224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68 409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119 569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55 715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1 024 455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536760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34 523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27 495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53 975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62 890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50 197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50 458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50 063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60 898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100 160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35 464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591 441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722707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20 899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34 019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28 542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29 268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34 970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55 773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347 131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985728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48 592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19 626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309 381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990825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150 969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186228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29 122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19 439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35 637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43 758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34 711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33 078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39 506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65 844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403 633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622021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23 109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37 766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222 017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889073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30 144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24 652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24 595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29 795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49 873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21 283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295 695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590542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14 537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20 546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41 646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250 850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323450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266 614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495132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47 431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35 510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41 207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45 628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58 158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61 558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50 317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51 371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50 678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57 102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96 487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40 307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644 295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422115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25 406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31 419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51 647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304 534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001461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47 312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293 623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757410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38 282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29 293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49 158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58 277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51 351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54 365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52 189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58 059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93 169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38 702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585 968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37804"/>
                  </a:ext>
                </a:extLst>
              </a:tr>
              <a:tr h="308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84 246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399 620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260 044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326 795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379 313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517 200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574 794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463 409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467 757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455 597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529 805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874 201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357 825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5 690 606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979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59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29. 8.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F97ACECB-69EA-4982-B1EB-71ACD83072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081059"/>
              </p:ext>
            </p:extLst>
          </p:nvPr>
        </p:nvGraphicFramePr>
        <p:xfrm>
          <a:off x="838198" y="1264023"/>
          <a:ext cx="10515604" cy="4912944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122098742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50680882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32856756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420864732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69955974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34899649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82402561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12575821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43561589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87890283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99210618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83620473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59179056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89777246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74891493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485317211"/>
                    </a:ext>
                  </a:extLst>
                </a:gridCol>
              </a:tblGrid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54550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40 825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147 621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159979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42 611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128 581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894976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63 299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082007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48 481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513246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44 445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493835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65 654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81527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57 179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47831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29 835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87 632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017377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27 475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76 260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862620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52 897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697914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65 796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177 819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677493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37 487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97 497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911480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39 732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105 278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32776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50 582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141 833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651648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41 452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57 264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65 878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63 757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79 191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109 536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184 223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446 892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145 437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1 294 476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277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COVID-19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0E0F8C5-58C5-4603-9D08-494ED89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3"/>
              </a:rPr>
              <a:t>COVID-19 | Královéhradecký kraj Onemocnění aktuálně od MZČR (mzcr.cz)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13DE8AC-8D47-4117-9C18-3F656BA5F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928" y="1864660"/>
            <a:ext cx="8319248" cy="431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73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7151</TotalTime>
  <Words>1866</Words>
  <Application>Microsoft Office PowerPoint</Application>
  <PresentationFormat>Širokoúhlá obrazovka</PresentationFormat>
  <Paragraphs>894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1_Motiv Office</vt:lpstr>
      <vt:lpstr>Přehled epidemické situace a stavu očkování v Královéhradeckém kraji</vt:lpstr>
      <vt:lpstr>Aktuální situace v Královéhradeckém kraji k 29. 8. 2021</vt:lpstr>
      <vt:lpstr>Stav očkování obyvatel v ČR k 29. 8. 2021</vt:lpstr>
      <vt:lpstr>Očkovaní v krajích (podle místa podání)</vt:lpstr>
      <vt:lpstr>Očkovaní v krajích (podle místa bydliště)</vt:lpstr>
      <vt:lpstr>Počet podaných dávek k 29. 8. 2021</vt:lpstr>
      <vt:lpstr>Ukončené očkování k 29. 8. 2021</vt:lpstr>
      <vt:lpstr>Praktičtí lékaři – dávky k 29. 8. 2021</vt:lpstr>
      <vt:lpstr>Informace COVID-19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Eva</cp:lastModifiedBy>
  <cp:revision>384</cp:revision>
  <cp:lastPrinted>2021-07-19T08:31:38Z</cp:lastPrinted>
  <dcterms:created xsi:type="dcterms:W3CDTF">2021-01-14T19:24:21Z</dcterms:created>
  <dcterms:modified xsi:type="dcterms:W3CDTF">2021-09-01T09:49:45Z</dcterms:modified>
</cp:coreProperties>
</file>