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723" r:id="rId4"/>
    <p:sldId id="2226" r:id="rId5"/>
    <p:sldId id="2216" r:id="rId6"/>
    <p:sldId id="2217" r:id="rId7"/>
    <p:sldId id="758" r:id="rId8"/>
    <p:sldId id="2224" r:id="rId9"/>
    <p:sldId id="2225" r:id="rId10"/>
    <p:sldId id="750" r:id="rId11"/>
    <p:sldId id="2221" r:id="rId12"/>
    <p:sldId id="705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52.5999701</c:v>
                </c:pt>
                <c:pt idx="1">
                  <c:v>50.1287199</c:v>
                </c:pt>
                <c:pt idx="2">
                  <c:v>50.187635100000001</c:v>
                </c:pt>
                <c:pt idx="3">
                  <c:v>50.4783969</c:v>
                </c:pt>
                <c:pt idx="4">
                  <c:v>51.467249700000004</c:v>
                </c:pt>
                <c:pt idx="5">
                  <c:v>49.351398600000003</c:v>
                </c:pt>
                <c:pt idx="6">
                  <c:v>49.702586799999999</c:v>
                </c:pt>
                <c:pt idx="7">
                  <c:v>48.139831999999998</c:v>
                </c:pt>
                <c:pt idx="8">
                  <c:v>47.567551700000003</c:v>
                </c:pt>
                <c:pt idx="9">
                  <c:v>48.490510100000002</c:v>
                </c:pt>
                <c:pt idx="10">
                  <c:v>48.360595000000004</c:v>
                </c:pt>
                <c:pt idx="11">
                  <c:v>48.598293300000002</c:v>
                </c:pt>
                <c:pt idx="12">
                  <c:v>49.013115200000001</c:v>
                </c:pt>
                <c:pt idx="13">
                  <c:v>46.220115999999997</c:v>
                </c:pt>
                <c:pt idx="14">
                  <c:v>46.5314537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4.5060253000000001</c:v>
                </c:pt>
                <c:pt idx="1">
                  <c:v>5.8904275000000004</c:v>
                </c:pt>
                <c:pt idx="2">
                  <c:v>4.8068002999999999</c:v>
                </c:pt>
                <c:pt idx="3">
                  <c:v>5.4631018999999998</c:v>
                </c:pt>
                <c:pt idx="4">
                  <c:v>3.6183611999999998</c:v>
                </c:pt>
                <c:pt idx="5">
                  <c:v>4.7152396999999997</c:v>
                </c:pt>
                <c:pt idx="6">
                  <c:v>4.6916694000000003</c:v>
                </c:pt>
                <c:pt idx="7">
                  <c:v>4.7890815</c:v>
                </c:pt>
                <c:pt idx="8">
                  <c:v>4.5548232999999998</c:v>
                </c:pt>
                <c:pt idx="9">
                  <c:v>4.2231623999999996</c:v>
                </c:pt>
                <c:pt idx="10">
                  <c:v>3.4463618999999999</c:v>
                </c:pt>
                <c:pt idx="11">
                  <c:v>4.1029175000000002</c:v>
                </c:pt>
                <c:pt idx="12">
                  <c:v>3.7677556000000001</c:v>
                </c:pt>
                <c:pt idx="13">
                  <c:v>4.0477572999999998</c:v>
                </c:pt>
                <c:pt idx="14">
                  <c:v>3.8042175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6.0044963999999998</c:v>
                </c:pt>
                <c:pt idx="1">
                  <c:v>6.7533048999999998</c:v>
                </c:pt>
                <c:pt idx="2">
                  <c:v>7.6134297999999996</c:v>
                </c:pt>
                <c:pt idx="3">
                  <c:v>5.9460677999999998</c:v>
                </c:pt>
                <c:pt idx="4">
                  <c:v>6.4782744000000001</c:v>
                </c:pt>
                <c:pt idx="5">
                  <c:v>7.2084678000000002</c:v>
                </c:pt>
                <c:pt idx="6">
                  <c:v>6.6564179000000001</c:v>
                </c:pt>
                <c:pt idx="7">
                  <c:v>7.9067658999999999</c:v>
                </c:pt>
                <c:pt idx="8">
                  <c:v>7.8917275</c:v>
                </c:pt>
                <c:pt idx="9">
                  <c:v>6.2578627999999998</c:v>
                </c:pt>
                <c:pt idx="10">
                  <c:v>7.0952684000000001</c:v>
                </c:pt>
                <c:pt idx="11">
                  <c:v>6.0834463000000003</c:v>
                </c:pt>
                <c:pt idx="12">
                  <c:v>5.6270794999999998</c:v>
                </c:pt>
                <c:pt idx="13">
                  <c:v>6.8061067</c:v>
                </c:pt>
                <c:pt idx="14">
                  <c:v>6.3733092999999998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0.92816799999999999</c:v>
                </c:pt>
                <c:pt idx="1">
                  <c:v>0.97467999999999999</c:v>
                </c:pt>
                <c:pt idx="2">
                  <c:v>0.82951600000000003</c:v>
                </c:pt>
                <c:pt idx="3">
                  <c:v>0.96907799999999999</c:v>
                </c:pt>
                <c:pt idx="4">
                  <c:v>0.88229199999999997</c:v>
                </c:pt>
                <c:pt idx="5">
                  <c:v>0.71196400000000004</c:v>
                </c:pt>
                <c:pt idx="6">
                  <c:v>1.164255</c:v>
                </c:pt>
                <c:pt idx="7">
                  <c:v>0.73021999999999998</c:v>
                </c:pt>
                <c:pt idx="8">
                  <c:v>0.91507799999999995</c:v>
                </c:pt>
                <c:pt idx="9">
                  <c:v>0.90075000000000005</c:v>
                </c:pt>
                <c:pt idx="10">
                  <c:v>0.58453500000000003</c:v>
                </c:pt>
                <c:pt idx="11">
                  <c:v>0.90954299999999999</c:v>
                </c:pt>
                <c:pt idx="12">
                  <c:v>0.68960200000000005</c:v>
                </c:pt>
                <c:pt idx="13">
                  <c:v>0.73542200000000002</c:v>
                </c:pt>
                <c:pt idx="14">
                  <c:v>0.89476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1.7981652800000001</c:v>
                </c:pt>
                <c:pt idx="1">
                  <c:v>2.0831947400000002</c:v>
                </c:pt>
                <c:pt idx="2">
                  <c:v>2.0308531400000001</c:v>
                </c:pt>
                <c:pt idx="3">
                  <c:v>1.8756123200000001</c:v>
                </c:pt>
                <c:pt idx="4">
                  <c:v>1.5122344599999999</c:v>
                </c:pt>
                <c:pt idx="5">
                  <c:v>1.73676615</c:v>
                </c:pt>
                <c:pt idx="6">
                  <c:v>2.2397214999999999</c:v>
                </c:pt>
                <c:pt idx="7">
                  <c:v>1.82956684</c:v>
                </c:pt>
                <c:pt idx="8">
                  <c:v>1.9540042799999999</c:v>
                </c:pt>
                <c:pt idx="9">
                  <c:v>1.13565465</c:v>
                </c:pt>
                <c:pt idx="10">
                  <c:v>1.30783512</c:v>
                </c:pt>
                <c:pt idx="11">
                  <c:v>1.9356086400000001</c:v>
                </c:pt>
                <c:pt idx="12">
                  <c:v>1.8454364400000001</c:v>
                </c:pt>
                <c:pt idx="13">
                  <c:v>1.5074810999999999</c:v>
                </c:pt>
                <c:pt idx="14">
                  <c:v>2.1910844300000001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34.163175099999997</c:v>
                </c:pt>
                <c:pt idx="1">
                  <c:v>34.169672800000001</c:v>
                </c:pt>
                <c:pt idx="2">
                  <c:v>34.531765399999998</c:v>
                </c:pt>
                <c:pt idx="3">
                  <c:v>35.267743500000002</c:v>
                </c:pt>
                <c:pt idx="4">
                  <c:v>36.041587999999997</c:v>
                </c:pt>
                <c:pt idx="5">
                  <c:v>36.276163599999997</c:v>
                </c:pt>
                <c:pt idx="6">
                  <c:v>35.545349199999997</c:v>
                </c:pt>
                <c:pt idx="7">
                  <c:v>36.604533600000003</c:v>
                </c:pt>
                <c:pt idx="8">
                  <c:v>37.1168154</c:v>
                </c:pt>
                <c:pt idx="9">
                  <c:v>38.992059599999997</c:v>
                </c:pt>
                <c:pt idx="10">
                  <c:v>39.205404399999999</c:v>
                </c:pt>
                <c:pt idx="11">
                  <c:v>38.370191599999998</c:v>
                </c:pt>
                <c:pt idx="12">
                  <c:v>39.057011199999998</c:v>
                </c:pt>
                <c:pt idx="13">
                  <c:v>40.683116499999997</c:v>
                </c:pt>
                <c:pt idx="14">
                  <c:v>40.205175199999999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Zlínský kraj</c:v>
                </c:pt>
                <c:pt idx="9">
                  <c:v>Liberecký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79.249545350000005</c:v>
                </c:pt>
                <c:pt idx="1">
                  <c:v>55.008596539999999</c:v>
                </c:pt>
                <c:pt idx="2">
                  <c:v>54.922962499999997</c:v>
                </c:pt>
                <c:pt idx="3">
                  <c:v>54.691858140000001</c:v>
                </c:pt>
                <c:pt idx="4">
                  <c:v>54.394256210000002</c:v>
                </c:pt>
                <c:pt idx="5">
                  <c:v>53.319651260000001</c:v>
                </c:pt>
                <c:pt idx="6">
                  <c:v>53.253991339999999</c:v>
                </c:pt>
                <c:pt idx="7">
                  <c:v>52.598777409999997</c:v>
                </c:pt>
                <c:pt idx="8">
                  <c:v>51.423759609999998</c:v>
                </c:pt>
                <c:pt idx="9">
                  <c:v>51.417930009999999</c:v>
                </c:pt>
                <c:pt idx="10">
                  <c:v>50.464991599999998</c:v>
                </c:pt>
                <c:pt idx="11">
                  <c:v>50.132960660000002</c:v>
                </c:pt>
                <c:pt idx="12">
                  <c:v>49.075686490000002</c:v>
                </c:pt>
                <c:pt idx="13">
                  <c:v>48.960134340000003</c:v>
                </c:pt>
                <c:pt idx="14">
                  <c:v>43.61053708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Jihomoravský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57.105995499999999</c:v>
                </c:pt>
                <c:pt idx="1">
                  <c:v>56.019147400000001</c:v>
                </c:pt>
                <c:pt idx="2">
                  <c:v>55.941498799999998</c:v>
                </c:pt>
                <c:pt idx="3">
                  <c:v>55.085610899999999</c:v>
                </c:pt>
                <c:pt idx="4">
                  <c:v>54.9944354</c:v>
                </c:pt>
                <c:pt idx="5">
                  <c:v>54.394256200000001</c:v>
                </c:pt>
                <c:pt idx="6">
                  <c:v>54.066638400000002</c:v>
                </c:pt>
                <c:pt idx="7">
                  <c:v>52.9289135</c:v>
                </c:pt>
                <c:pt idx="8">
                  <c:v>52.780870800000002</c:v>
                </c:pt>
                <c:pt idx="9">
                  <c:v>52.713672500000001</c:v>
                </c:pt>
                <c:pt idx="10">
                  <c:v>52.701210799999998</c:v>
                </c:pt>
                <c:pt idx="11">
                  <c:v>52.122374999999998</c:v>
                </c:pt>
                <c:pt idx="12">
                  <c:v>51.806956800000002</c:v>
                </c:pt>
                <c:pt idx="13">
                  <c:v>50.3356712</c:v>
                </c:pt>
                <c:pt idx="14">
                  <c:v>50.267873299999998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20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09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2518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08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99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9253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3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08F4CA-3E80-464C-B6BF-35AE10BF8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13" y="2121260"/>
            <a:ext cx="8633012" cy="40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15.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119461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104.954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103.157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15. 8.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4581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1 058 048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656 509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351 970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5 821 152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154 278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298 319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412 301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598 003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609 674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15.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50,00–52,99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52,00–53,99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54,00–55,99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783 146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746 866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354 504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5 821 152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154 615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430 571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15.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82 210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15. 8.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0641384-5FC7-4FE0-9DE1-0BD16746A3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753715"/>
              </p:ext>
            </p:extLst>
          </p:nvPr>
        </p:nvGraphicFramePr>
        <p:xfrm>
          <a:off x="838199" y="1281953"/>
          <a:ext cx="10515602" cy="5296929"/>
        </p:xfrm>
        <a:graphic>
          <a:graphicData uri="http://schemas.openxmlformats.org/drawingml/2006/table">
            <a:tbl>
              <a:tblPr/>
              <a:tblGrid>
                <a:gridCol w="1102606">
                  <a:extLst>
                    <a:ext uri="{9D8B030D-6E8A-4147-A177-3AD203B41FA5}">
                      <a16:colId xmlns:a16="http://schemas.microsoft.com/office/drawing/2014/main" val="3963101721"/>
                    </a:ext>
                  </a:extLst>
                </a:gridCol>
                <a:gridCol w="826955">
                  <a:extLst>
                    <a:ext uri="{9D8B030D-6E8A-4147-A177-3AD203B41FA5}">
                      <a16:colId xmlns:a16="http://schemas.microsoft.com/office/drawing/2014/main" val="2513229037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3649301660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217111052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574010866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35817299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427553068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409101887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3808366031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503828660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634847020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4230338900"/>
                    </a:ext>
                  </a:extLst>
                </a:gridCol>
                <a:gridCol w="949467">
                  <a:extLst>
                    <a:ext uri="{9D8B030D-6E8A-4147-A177-3AD203B41FA5}">
                      <a16:colId xmlns:a16="http://schemas.microsoft.com/office/drawing/2014/main" val="3126302659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4106623969"/>
                    </a:ext>
                  </a:extLst>
                </a:gridCol>
              </a:tblGrid>
              <a:tr h="512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Spikevax mRNA Vaccine (Moderna Biotech Spain, S.L.)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704094"/>
                  </a:ext>
                </a:extLst>
              </a:tr>
              <a:tr h="954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7942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1 670 565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1 696 621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145 548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96 924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30 522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1 980 865 – 2 018 690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1 969 615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383612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921 765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919 428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89 550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98 505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85 808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118 585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16 581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1 151 615 – 1 175 005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1 140 402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579581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513 630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563 582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50 027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47 686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617 880 – 628 950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671 141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828608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455 715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502 046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36 992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47 647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7 886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578 065 – 590 910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594 571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0426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213 525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221 391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20 468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48 322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283 675 – 290 810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293 106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010216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610 740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658 607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51 531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59 559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735 740 – 748 190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780 989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73234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328 965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329 940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354 784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39 761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30 788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402 465 – 410 100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430 168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352445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417 495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455 275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50 545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53 243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54 693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528 145 – 539 465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571 497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72473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387 660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388 440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386 296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42 388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40 594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10 029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478 060 – 486 750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479 307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167752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382 785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383 760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400 537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49 628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52 888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8 727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496 935 – 508 340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511 780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289503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961 140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1 036 624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95 590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90 588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92 584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1 163 780 – 1 186 910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1 241 896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82516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481 455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483 210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462 939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59 852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9 806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596 605 – 608 500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584 189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6786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452 985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460 491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558 035 – 568 545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568 015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116815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910 275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928 654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104 050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114 455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98 129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20 368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1 121 775 – 1 142 915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1 129 581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46638"/>
                  </a:ext>
                </a:extLst>
              </a:tr>
              <a:tr h="23856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8 701 290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8 735 220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9 047 275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1 008 700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875 099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871 757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227 250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172 126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10 693 640 – 10 904 080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10 966 257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29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15.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BDC74FA-F20B-41DA-91DA-4E4C106C6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4748"/>
              </p:ext>
            </p:extLst>
          </p:nvPr>
        </p:nvGraphicFramePr>
        <p:xfrm>
          <a:off x="838198" y="1272987"/>
          <a:ext cx="10515604" cy="490396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5811686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442678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318977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730405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002037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9290492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10315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332337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5708379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196438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643621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9143619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3998552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781237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7329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85510399"/>
                    </a:ext>
                  </a:extLst>
                </a:gridCol>
              </a:tblGrid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865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179 098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145 302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1 969 615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74011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592654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03251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383603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74495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2904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1852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49790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6020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592545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1 241 896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72195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04237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87440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1 129 581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861224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1 033 026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1 721 623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10 966 257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4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15.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1DA524A-9FB4-4E76-9AD4-C158AE4AD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3011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9009288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510502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6919380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12757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4183039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8946372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5632923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9674795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2400479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409257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197096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0555326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639689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768826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511900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34466555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6779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92646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80163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2816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2746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8885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75646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48171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9807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47018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73967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80354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20843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278 641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33831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00451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5 319 061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15.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4AC95A4-D1BC-4F30-B6AA-A92F3270C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975263"/>
              </p:ext>
            </p:extLst>
          </p:nvPr>
        </p:nvGraphicFramePr>
        <p:xfrm>
          <a:off x="838198" y="1246093"/>
          <a:ext cx="10515604" cy="493086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47373130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683145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352811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7970685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968992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3841097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2050353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503007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584891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0973382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855561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9422318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9310306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671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482613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47400406"/>
                    </a:ext>
                  </a:extLst>
                </a:gridCol>
              </a:tblGrid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32276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25956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543759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178297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063836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53360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87341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3431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38966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44328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9249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8574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3178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6004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02264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1 273 247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113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7107</TotalTime>
  <Words>2496</Words>
  <Application>Microsoft Office PowerPoint</Application>
  <PresentationFormat>Širokoúhlá obrazovka</PresentationFormat>
  <Paragraphs>1125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15. 8. 2021</vt:lpstr>
      <vt:lpstr>Stav očkování obyvatel v ČR k 15. 8. 2021</vt:lpstr>
      <vt:lpstr>Očkovaní v krajích (podle místa podání)</vt:lpstr>
      <vt:lpstr>Očkovaní v krajích (podle místa bydliště)</vt:lpstr>
      <vt:lpstr>Celkový počet dodaných a podaných dávek k 15. 8.</vt:lpstr>
      <vt:lpstr>Počet podaných dávek k 15. 8. 2021</vt:lpstr>
      <vt:lpstr>Ukončené očkování k 15. 8. 2021</vt:lpstr>
      <vt:lpstr>Praktičtí lékaři – dávky k 15. 8.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379</cp:revision>
  <cp:lastPrinted>2021-07-19T08:31:38Z</cp:lastPrinted>
  <dcterms:created xsi:type="dcterms:W3CDTF">2021-01-14T19:24:21Z</dcterms:created>
  <dcterms:modified xsi:type="dcterms:W3CDTF">2021-08-17T11:48:07Z</dcterms:modified>
</cp:coreProperties>
</file>