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723" r:id="rId3"/>
    <p:sldId id="719" r:id="rId4"/>
    <p:sldId id="738" r:id="rId5"/>
    <p:sldId id="756" r:id="rId6"/>
    <p:sldId id="755" r:id="rId7"/>
    <p:sldId id="754" r:id="rId8"/>
    <p:sldId id="753" r:id="rId9"/>
    <p:sldId id="749" r:id="rId10"/>
    <p:sldId id="751" r:id="rId11"/>
    <p:sldId id="1693" r:id="rId12"/>
    <p:sldId id="752" r:id="rId13"/>
    <p:sldId id="750" r:id="rId14"/>
    <p:sldId id="1708" r:id="rId15"/>
    <p:sldId id="1709" r:id="rId16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B82"/>
    <a:srgbClr val="00002F"/>
    <a:srgbClr val="CFD5EA"/>
    <a:srgbClr val="E9EBF5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3883" autoAdjust="0"/>
  </p:normalViewPr>
  <p:slideViewPr>
    <p:cSldViewPr snapToGrid="0">
      <p:cViewPr varScale="1">
        <p:scale>
          <a:sx n="79" d="100"/>
          <a:sy n="79" d="100"/>
        </p:scale>
        <p:origin x="16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%20o&#269;kov&#225;n&#237;%20a%20dod&#225;vk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y%20k%20p&#345;ehledu%20o&#269;kov&#225;n&#237;%20(004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AppData\Local\Microsoft\Windows\INetCache\Content.Outlook\6QEAVX9X\Kopie%20-%20Grafy%20k%20p&#345;ehledu%20o&#269;kov&#225;n&#237;%20(004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AppData\Local\Microsoft\Windows\INetCache\Content.Outlook\6QEAVX9X\Kopie%20-%20Grafy%20k%20p&#345;ehledu%20o&#269;kov&#225;n&#237;%20(004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18-4665-BA24-F9EEBE8B2B9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18-4665-BA24-F9EEBE8B2B9D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618-4665-BA24-F9EEBE8B2B9D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A42B2BA2-FB0A-41E0-9B56-C25318A63F54}" type="VALUE">
                      <a:rPr lang="en-US" smtClean="0"/>
                      <a:pPr/>
                      <a:t>[HODNOTA]</a:t>
                    </a:fld>
                    <a:r>
                      <a:rPr lang="en-US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618-4665-BA24-F9EEBE8B2B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graf'!$B$27:$D$27</c:f>
              <c:strCache>
                <c:ptCount val="3"/>
                <c:pt idx="0">
                  <c:v>Dodáno dávek</c:v>
                </c:pt>
                <c:pt idx="1">
                  <c:v>Vyočkováno dávek</c:v>
                </c:pt>
                <c:pt idx="2">
                  <c:v>Zbývá naočkovat</c:v>
                </c:pt>
              </c:strCache>
            </c:strRef>
          </c:cat>
          <c:val>
            <c:numRef>
              <c:f>'očkování graf'!$B$28:$D$28</c:f>
              <c:numCache>
                <c:formatCode>#,##0</c:formatCode>
                <c:ptCount val="3"/>
                <c:pt idx="0">
                  <c:v>140405</c:v>
                </c:pt>
                <c:pt idx="1">
                  <c:v>132911</c:v>
                </c:pt>
                <c:pt idx="2">
                  <c:v>7494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18-4665-BA24-F9EEBE8B2B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-24"/>
        <c:axId val="1014440255"/>
        <c:axId val="913643567"/>
      </c:barChart>
      <c:catAx>
        <c:axId val="1014440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3643567"/>
        <c:crosses val="autoZero"/>
        <c:auto val="1"/>
        <c:lblAlgn val="ctr"/>
        <c:lblOffset val="100"/>
        <c:noMultiLvlLbl val="0"/>
      </c:catAx>
      <c:valAx>
        <c:axId val="91364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14440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Vakcíny dle typu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cs-CZ" sz="1400" dirty="0">
                <a:solidFill>
                  <a:srgbClr val="2B2B82"/>
                </a:solidFill>
                <a:effectLst/>
                <a:latin typeface="+mn-lt"/>
              </a:rPr>
              <a:t>18.</a:t>
            </a:r>
            <a:r>
              <a:rPr lang="cs-CZ" sz="1400" baseline="0" dirty="0">
                <a:solidFill>
                  <a:srgbClr val="2B2B82"/>
                </a:solidFill>
                <a:effectLst/>
                <a:latin typeface="+mn-lt"/>
              </a:rPr>
              <a:t> 4. 2021</a:t>
            </a:r>
            <a:endParaRPr lang="cs-CZ" sz="1400" dirty="0">
              <a:solidFill>
                <a:srgbClr val="2B2B82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cs-CZ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Dodané dávky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'Vakcíny dle typu'!$A$1:$C$1</c:f>
              <c:strCache>
                <c:ptCount val="3"/>
                <c:pt idx="0">
                  <c:v>Pfizer</c:v>
                </c:pt>
                <c:pt idx="1">
                  <c:v>Moderna</c:v>
                </c:pt>
                <c:pt idx="2">
                  <c:v>AstraZeneca</c:v>
                </c:pt>
              </c:strCache>
            </c:strRef>
          </c:cat>
          <c:val>
            <c:numRef>
              <c:f>'Vakcíny dle typu'!$A$2:$C$2</c:f>
              <c:numCache>
                <c:formatCode>#,##0</c:formatCode>
                <c:ptCount val="3"/>
                <c:pt idx="0">
                  <c:v>105105</c:v>
                </c:pt>
                <c:pt idx="1">
                  <c:v>14900</c:v>
                </c:pt>
                <c:pt idx="2">
                  <c:v>20400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0E-4B45-883A-C6FDE99765D4}"/>
            </c:ext>
          </c:extLst>
        </c:ser>
        <c:ser>
          <c:idx val="1"/>
          <c:order val="1"/>
          <c:tx>
            <c:v>Vyočkované dávky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'Vakcíny dle typu'!$A$1:$C$1</c:f>
              <c:strCache>
                <c:ptCount val="3"/>
                <c:pt idx="0">
                  <c:v>Pfizer</c:v>
                </c:pt>
                <c:pt idx="1">
                  <c:v>Moderna</c:v>
                </c:pt>
                <c:pt idx="2">
                  <c:v>AstraZeneca</c:v>
                </c:pt>
              </c:strCache>
            </c:strRef>
          </c:cat>
          <c:val>
            <c:numRef>
              <c:f>'Vakcíny dle typu'!$A$3:$C$3</c:f>
              <c:numCache>
                <c:formatCode>#,##0</c:formatCode>
                <c:ptCount val="3"/>
                <c:pt idx="0">
                  <c:v>99861</c:v>
                </c:pt>
                <c:pt idx="1">
                  <c:v>12919</c:v>
                </c:pt>
                <c:pt idx="2">
                  <c:v>20131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0E-4B45-883A-C6FDE99765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0153440"/>
        <c:axId val="1596195264"/>
      </c:barChart>
      <c:catAx>
        <c:axId val="16401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6195264"/>
        <c:crosses val="autoZero"/>
        <c:auto val="1"/>
        <c:lblAlgn val="ctr"/>
        <c:lblOffset val="100"/>
        <c:noMultiLvlLbl val="0"/>
      </c:catAx>
      <c:valAx>
        <c:axId val="159619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015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Očkování podle</a:t>
            </a:r>
            <a:r>
              <a:rPr lang="cs-CZ" sz="3600" b="0" baseline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skupin k 18. 4. 2021</a:t>
            </a:r>
            <a:endParaRPr lang="cs-CZ" sz="3600" b="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</c:rich>
      </c:tx>
      <c:layout>
        <c:manualLayout>
          <c:xMode val="edge"/>
          <c:yMode val="edge"/>
          <c:x val="0.16873456391721531"/>
          <c:y val="3.7145650048875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4.5653348551448328E-2"/>
          <c:y val="0.12138807429130009"/>
          <c:w val="0.94169206416065976"/>
          <c:h val="0.71020866526581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dle skupin'!$B$1:$K$1</c:f>
              <c:strCache>
                <c:ptCount val="10"/>
                <c:pt idx="0">
                  <c:v>Zdravotničtí pracovníci: nemocnice a ZZS</c:v>
                </c:pt>
                <c:pt idx="1">
                  <c:v>Ostatní zdravotnictví / ochrana veřejného zdraví</c:v>
                </c:pt>
                <c:pt idx="2">
                  <c:v>Pracovníci a klienti v sociálních službách </c:v>
                </c:pt>
                <c:pt idx="3">
                  <c:v>Senioři ve věku 80+ </c:v>
                </c:pt>
                <c:pt idx="4">
                  <c:v>Senioři ve věku 70-79 let</c:v>
                </c:pt>
                <c:pt idx="5">
                  <c:v>Senioři ve věku 65-69 let</c:v>
                </c:pt>
                <c:pt idx="6">
                  <c:v>Chronicky nemocní</c:v>
                </c:pt>
                <c:pt idx="7">
                  <c:v>Pedagogové a pracovníci ve školství</c:v>
                </c:pt>
                <c:pt idx="8">
                  <c:v>Ostatní pracovníci kritické infrastruktury</c:v>
                </c:pt>
                <c:pt idx="9">
                  <c:v>Ostatní*</c:v>
                </c:pt>
              </c:strCache>
            </c:strRef>
          </c:cat>
          <c:val>
            <c:numRef>
              <c:f>'Očkování dle skupin'!$B$2:$K$2</c:f>
              <c:numCache>
                <c:formatCode>[$-10405]#\ ##0;\(#\ ##0\)</c:formatCode>
                <c:ptCount val="10"/>
                <c:pt idx="0">
                  <c:v>11907</c:v>
                </c:pt>
                <c:pt idx="1">
                  <c:v>8111</c:v>
                </c:pt>
                <c:pt idx="2">
                  <c:v>9306</c:v>
                </c:pt>
                <c:pt idx="3">
                  <c:v>28231</c:v>
                </c:pt>
                <c:pt idx="4">
                  <c:v>44308</c:v>
                </c:pt>
                <c:pt idx="5">
                  <c:v>6269</c:v>
                </c:pt>
                <c:pt idx="6">
                  <c:v>4055</c:v>
                </c:pt>
                <c:pt idx="7">
                  <c:v>9692</c:v>
                </c:pt>
                <c:pt idx="8">
                  <c:v>3288</c:v>
                </c:pt>
                <c:pt idx="9">
                  <c:v>7744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36-42E8-8349-AE8708FDD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27"/>
        <c:axId val="1837301408"/>
        <c:axId val="1642065968"/>
      </c:barChart>
      <c:catAx>
        <c:axId val="183730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2065968"/>
        <c:crosses val="autoZero"/>
        <c:auto val="1"/>
        <c:lblAlgn val="ctr"/>
        <c:lblOffset val="100"/>
        <c:noMultiLvlLbl val="0"/>
      </c:catAx>
      <c:valAx>
        <c:axId val="1642065968"/>
        <c:scaling>
          <c:orientation val="minMax"/>
        </c:scaling>
        <c:delete val="0"/>
        <c:axPos val="l"/>
        <c:numFmt formatCode="[$-10405]#\ ##0;\(#\ 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3730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</a:t>
            </a:r>
            <a:r>
              <a:rPr lang="cs-CZ" sz="3600" b="0" baseline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počty očkování</a:t>
            </a:r>
          </a:p>
        </c:rich>
      </c:tx>
      <c:layout>
        <c:manualLayout>
          <c:xMode val="edge"/>
          <c:yMode val="edge"/>
          <c:x val="0.27302847656832685"/>
          <c:y val="6.76127499167940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4329282314288819E-2"/>
          <c:y val="3.3862864901561436E-2"/>
          <c:w val="0.91915420312191687"/>
          <c:h val="0.908182668612452"/>
        </c:manualLayout>
      </c:layout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47625">
                <a:solidFill>
                  <a:srgbClr val="C0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240272763738467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C4-4764-B054-84B2E5670C85}"/>
                </c:ext>
              </c:extLst>
            </c:dLbl>
            <c:dLbl>
              <c:idx val="8"/>
              <c:layout>
                <c:manualLayout>
                  <c:x val="-4.3393742948411841E-2"/>
                  <c:y val="-4.00224513687316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C4-4764-B054-84B2E5670C85}"/>
                </c:ext>
              </c:extLst>
            </c:dLbl>
            <c:dLbl>
              <c:idx val="9"/>
              <c:layout>
                <c:manualLayout>
                  <c:x val="-6.0425190533493899E-2"/>
                  <c:y val="-2.644474169275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C4-4764-B054-84B2E5670C85}"/>
                </c:ext>
              </c:extLst>
            </c:dLbl>
            <c:dLbl>
              <c:idx val="10"/>
              <c:layout>
                <c:manualLayout>
                  <c:x val="-6.209386281588459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C4-4764-B054-84B2E5670C85}"/>
                </c:ext>
              </c:extLst>
            </c:dLbl>
            <c:dLbl>
              <c:idx val="11"/>
              <c:layout>
                <c:manualLayout>
                  <c:x val="-6.2093862815884478E-2"/>
                  <c:y val="-2.4109657045934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C4-4764-B054-84B2E5670C85}"/>
                </c:ext>
              </c:extLst>
            </c:dLbl>
            <c:dLbl>
              <c:idx val="13"/>
              <c:layout>
                <c:manualLayout>
                  <c:x val="-4.2128462068943502E-2"/>
                  <c:y val="-3.8900096754708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C4-4764-B054-84B2E5670C85}"/>
                </c:ext>
              </c:extLst>
            </c:dLbl>
            <c:dLbl>
              <c:idx val="14"/>
              <c:layout>
                <c:manualLayout>
                  <c:x val="-6.0146477956719277E-2"/>
                  <c:y val="-2.53223642360387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EC4-4764-B054-84B2E5670C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'[1]Očkování průběžně'!$E$1:$T$1</c:f>
              <c:strCache>
                <c:ptCount val="16"/>
                <c:pt idx="0">
                  <c:v>2.-3. 1.</c:v>
                </c:pt>
                <c:pt idx="1">
                  <c:v>4.-10. 1.</c:v>
                </c:pt>
                <c:pt idx="2">
                  <c:v>11.-17. 1.</c:v>
                </c:pt>
                <c:pt idx="3">
                  <c:v>18.-24. 1.</c:v>
                </c:pt>
                <c:pt idx="4">
                  <c:v>25.-31. 1.</c:v>
                </c:pt>
                <c:pt idx="5">
                  <c:v>1.-7. 2.</c:v>
                </c:pt>
                <c:pt idx="6">
                  <c:v>8.-14. 2.</c:v>
                </c:pt>
                <c:pt idx="7">
                  <c:v>15.-21. 2.</c:v>
                </c:pt>
                <c:pt idx="8">
                  <c:v>22.-28. 2.</c:v>
                </c:pt>
                <c:pt idx="9">
                  <c:v>1.-7. 3.</c:v>
                </c:pt>
                <c:pt idx="10">
                  <c:v>8.-14. 3.</c:v>
                </c:pt>
                <c:pt idx="11">
                  <c:v>15.-21. 3.</c:v>
                </c:pt>
                <c:pt idx="12">
                  <c:v>22.-28. 3.</c:v>
                </c:pt>
                <c:pt idx="13">
                  <c:v>29. 3.-4. 4.</c:v>
                </c:pt>
                <c:pt idx="14">
                  <c:v>5.-11. 4.</c:v>
                </c:pt>
                <c:pt idx="15">
                  <c:v>12.-18. 4.</c:v>
                </c:pt>
              </c:strCache>
            </c:strRef>
          </c:cat>
          <c:val>
            <c:numRef>
              <c:f>'[1]Očkování průběžně'!$E$2:$T$2</c:f>
              <c:numCache>
                <c:formatCode>General</c:formatCode>
                <c:ptCount val="16"/>
                <c:pt idx="0">
                  <c:v>300</c:v>
                </c:pt>
                <c:pt idx="1">
                  <c:v>1577</c:v>
                </c:pt>
                <c:pt idx="2">
                  <c:v>4325</c:v>
                </c:pt>
                <c:pt idx="3">
                  <c:v>3898</c:v>
                </c:pt>
                <c:pt idx="4">
                  <c:v>4094</c:v>
                </c:pt>
                <c:pt idx="5">
                  <c:v>4361</c:v>
                </c:pt>
                <c:pt idx="6">
                  <c:v>4841</c:v>
                </c:pt>
                <c:pt idx="7">
                  <c:v>5917</c:v>
                </c:pt>
                <c:pt idx="8">
                  <c:v>6813</c:v>
                </c:pt>
                <c:pt idx="9">
                  <c:v>9642</c:v>
                </c:pt>
                <c:pt idx="10">
                  <c:v>11699</c:v>
                </c:pt>
                <c:pt idx="11">
                  <c:v>13321</c:v>
                </c:pt>
                <c:pt idx="12">
                  <c:v>13791</c:v>
                </c:pt>
                <c:pt idx="13">
                  <c:v>12585</c:v>
                </c:pt>
                <c:pt idx="14">
                  <c:v>15134</c:v>
                </c:pt>
                <c:pt idx="15">
                  <c:v>20248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EC4-4764-B054-84B2E5670C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596544"/>
        <c:axId val="1822756256"/>
      </c:lineChart>
      <c:catAx>
        <c:axId val="19925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2756256"/>
        <c:crosses val="autoZero"/>
        <c:auto val="1"/>
        <c:lblAlgn val="ctr"/>
        <c:lblOffset val="100"/>
        <c:noMultiLvlLbl val="0"/>
      </c:catAx>
      <c:valAx>
        <c:axId val="18227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25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Karlovarský kraj</c:v>
                </c:pt>
                <c:pt idx="2">
                  <c:v>Královéhradecký kraj</c:v>
                </c:pt>
                <c:pt idx="3">
                  <c:v>Jihočeský kraj</c:v>
                </c:pt>
                <c:pt idx="4">
                  <c:v>Olomoucký kraj</c:v>
                </c:pt>
                <c:pt idx="5">
                  <c:v>Kraj Vysočina</c:v>
                </c:pt>
                <c:pt idx="6">
                  <c:v>ČR</c:v>
                </c:pt>
                <c:pt idx="7">
                  <c:v>Plzeňský kraj</c:v>
                </c:pt>
                <c:pt idx="8">
                  <c:v>Jihomoravský kraj</c:v>
                </c:pt>
                <c:pt idx="9">
                  <c:v>Zlínský kraj</c:v>
                </c:pt>
                <c:pt idx="10">
                  <c:v>Moravskoslezský kraj</c:v>
                </c:pt>
                <c:pt idx="11">
                  <c:v>Pardubický kraj</c:v>
                </c:pt>
                <c:pt idx="12">
                  <c:v>Liberecký kraj</c:v>
                </c:pt>
                <c:pt idx="13">
                  <c:v>Ústecký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192.59263734097925</c:v>
                </c:pt>
                <c:pt idx="1">
                  <c:v>181.65435886297612</c:v>
                </c:pt>
                <c:pt idx="2">
                  <c:v>163.33452370809593</c:v>
                </c:pt>
                <c:pt idx="3">
                  <c:v>156.97666294561415</c:v>
                </c:pt>
                <c:pt idx="4">
                  <c:v>151.29229527780194</c:v>
                </c:pt>
                <c:pt idx="5">
                  <c:v>150.49243546163004</c:v>
                </c:pt>
                <c:pt idx="6">
                  <c:v>150.21667881217576</c:v>
                </c:pt>
                <c:pt idx="7">
                  <c:v>149.66799401253436</c:v>
                </c:pt>
                <c:pt idx="8">
                  <c:v>149.24718265017549</c:v>
                </c:pt>
                <c:pt idx="9">
                  <c:v>147.93281321076978</c:v>
                </c:pt>
                <c:pt idx="10">
                  <c:v>138.86679233244399</c:v>
                </c:pt>
                <c:pt idx="11">
                  <c:v>137.58796315783431</c:v>
                </c:pt>
                <c:pt idx="12">
                  <c:v>135.55410308999527</c:v>
                </c:pt>
                <c:pt idx="13">
                  <c:v>134.47710925557118</c:v>
                </c:pt>
                <c:pt idx="14">
                  <c:v>124.7114914654898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Karlovarský kraj</c:v>
                </c:pt>
                <c:pt idx="1">
                  <c:v>Kraj Vysočina</c:v>
                </c:pt>
                <c:pt idx="2">
                  <c:v>Královéhradecký kraj</c:v>
                </c:pt>
                <c:pt idx="3">
                  <c:v>Jihočeský kraj</c:v>
                </c:pt>
                <c:pt idx="4">
                  <c:v>Plzeňský kraj</c:v>
                </c:pt>
                <c:pt idx="5">
                  <c:v>ČR</c:v>
                </c:pt>
                <c:pt idx="6">
                  <c:v>Olomoucký kraj</c:v>
                </c:pt>
                <c:pt idx="7">
                  <c:v>Pardubický kraj</c:v>
                </c:pt>
                <c:pt idx="8">
                  <c:v>Hlavní město Praha</c:v>
                </c:pt>
                <c:pt idx="9">
                  <c:v>Zlínský kraj</c:v>
                </c:pt>
                <c:pt idx="10">
                  <c:v>Jihomoravský kraj</c:v>
                </c:pt>
                <c:pt idx="11">
                  <c:v>Středočeský kraj</c:v>
                </c:pt>
                <c:pt idx="12">
                  <c:v>Ústecký kraj</c:v>
                </c:pt>
                <c:pt idx="13">
                  <c:v>Liberecký kraj</c:v>
                </c:pt>
                <c:pt idx="14">
                  <c:v>Moravskoslezský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180.402085</c:v>
                </c:pt>
                <c:pt idx="1">
                  <c:v>158.39925600000001</c:v>
                </c:pt>
                <c:pt idx="2">
                  <c:v>157.00076300000001</c:v>
                </c:pt>
                <c:pt idx="3">
                  <c:v>156.28575799999999</c:v>
                </c:pt>
                <c:pt idx="4">
                  <c:v>150.85294300000001</c:v>
                </c:pt>
                <c:pt idx="5">
                  <c:v>150.216679</c:v>
                </c:pt>
                <c:pt idx="6">
                  <c:v>149.97270599999999</c:v>
                </c:pt>
                <c:pt idx="7">
                  <c:v>149.19584699999999</c:v>
                </c:pt>
                <c:pt idx="8">
                  <c:v>149.058694</c:v>
                </c:pt>
                <c:pt idx="9">
                  <c:v>148.51644899999999</c:v>
                </c:pt>
                <c:pt idx="10">
                  <c:v>147.70018899999999</c:v>
                </c:pt>
                <c:pt idx="11">
                  <c:v>146.49699899999999</c:v>
                </c:pt>
                <c:pt idx="12">
                  <c:v>138.76961900000001</c:v>
                </c:pt>
                <c:pt idx="13">
                  <c:v>138.29024799999999</c:v>
                </c:pt>
                <c:pt idx="14">
                  <c:v>137.03844699999999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DE1C0-04A1-45B8-A14E-2F9E0DE5ED9C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F02F7-E55A-4AE8-AB24-763FA681CD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33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8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 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osob – dvě dávky - k 18.4.2021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888F8CA5-14A9-42B3-AD4C-36D966A5C7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316633"/>
              </p:ext>
            </p:extLst>
          </p:nvPr>
        </p:nvGraphicFramePr>
        <p:xfrm>
          <a:off x="838201" y="1398494"/>
          <a:ext cx="10515598" cy="4137280"/>
        </p:xfrm>
        <a:graphic>
          <a:graphicData uri="http://schemas.openxmlformats.org/drawingml/2006/table">
            <a:tbl>
              <a:tblPr/>
              <a:tblGrid>
                <a:gridCol w="1751059">
                  <a:extLst>
                    <a:ext uri="{9D8B030D-6E8A-4147-A177-3AD203B41FA5}">
                      <a16:colId xmlns:a16="http://schemas.microsoft.com/office/drawing/2014/main" val="3027057996"/>
                    </a:ext>
                  </a:extLst>
                </a:gridCol>
                <a:gridCol w="875529">
                  <a:extLst>
                    <a:ext uri="{9D8B030D-6E8A-4147-A177-3AD203B41FA5}">
                      <a16:colId xmlns:a16="http://schemas.microsoft.com/office/drawing/2014/main" val="1416712253"/>
                    </a:ext>
                  </a:extLst>
                </a:gridCol>
                <a:gridCol w="875529">
                  <a:extLst>
                    <a:ext uri="{9D8B030D-6E8A-4147-A177-3AD203B41FA5}">
                      <a16:colId xmlns:a16="http://schemas.microsoft.com/office/drawing/2014/main" val="1537958265"/>
                    </a:ext>
                  </a:extLst>
                </a:gridCol>
                <a:gridCol w="878612">
                  <a:extLst>
                    <a:ext uri="{9D8B030D-6E8A-4147-A177-3AD203B41FA5}">
                      <a16:colId xmlns:a16="http://schemas.microsoft.com/office/drawing/2014/main" val="2591351094"/>
                    </a:ext>
                  </a:extLst>
                </a:gridCol>
                <a:gridCol w="875529">
                  <a:extLst>
                    <a:ext uri="{9D8B030D-6E8A-4147-A177-3AD203B41FA5}">
                      <a16:colId xmlns:a16="http://schemas.microsoft.com/office/drawing/2014/main" val="2389185752"/>
                    </a:ext>
                  </a:extLst>
                </a:gridCol>
                <a:gridCol w="875529">
                  <a:extLst>
                    <a:ext uri="{9D8B030D-6E8A-4147-A177-3AD203B41FA5}">
                      <a16:colId xmlns:a16="http://schemas.microsoft.com/office/drawing/2014/main" val="560141735"/>
                    </a:ext>
                  </a:extLst>
                </a:gridCol>
                <a:gridCol w="878612">
                  <a:extLst>
                    <a:ext uri="{9D8B030D-6E8A-4147-A177-3AD203B41FA5}">
                      <a16:colId xmlns:a16="http://schemas.microsoft.com/office/drawing/2014/main" val="231864819"/>
                    </a:ext>
                  </a:extLst>
                </a:gridCol>
                <a:gridCol w="875529">
                  <a:extLst>
                    <a:ext uri="{9D8B030D-6E8A-4147-A177-3AD203B41FA5}">
                      <a16:colId xmlns:a16="http://schemas.microsoft.com/office/drawing/2014/main" val="2254225645"/>
                    </a:ext>
                  </a:extLst>
                </a:gridCol>
                <a:gridCol w="875529">
                  <a:extLst>
                    <a:ext uri="{9D8B030D-6E8A-4147-A177-3AD203B41FA5}">
                      <a16:colId xmlns:a16="http://schemas.microsoft.com/office/drawing/2014/main" val="484081268"/>
                    </a:ext>
                  </a:extLst>
                </a:gridCol>
                <a:gridCol w="878612">
                  <a:extLst>
                    <a:ext uri="{9D8B030D-6E8A-4147-A177-3AD203B41FA5}">
                      <a16:colId xmlns:a16="http://schemas.microsoft.com/office/drawing/2014/main" val="3159257517"/>
                    </a:ext>
                  </a:extLst>
                </a:gridCol>
                <a:gridCol w="875529">
                  <a:extLst>
                    <a:ext uri="{9D8B030D-6E8A-4147-A177-3AD203B41FA5}">
                      <a16:colId xmlns:a16="http://schemas.microsoft.com/office/drawing/2014/main" val="3594534882"/>
                    </a:ext>
                  </a:extLst>
                </a:gridCol>
              </a:tblGrid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30-49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13678"/>
                  </a:ext>
                </a:extLst>
              </a:tr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8 591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29 471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16 908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46 728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44 703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161 149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552449"/>
                  </a:ext>
                </a:extLst>
              </a:tr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3 224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18 911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11 265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31 807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18 110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90 580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682848"/>
                  </a:ext>
                </a:extLst>
              </a:tr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7 752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5 434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17 958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16 259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51 902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01994"/>
                  </a:ext>
                </a:extLst>
              </a:tr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1 917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8 448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5 804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13 827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12 560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47 246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610501"/>
                  </a:ext>
                </a:extLst>
              </a:tr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4 061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2 310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9 213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5 753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24 116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419377"/>
                  </a:ext>
                </a:extLst>
              </a:tr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2 123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11 058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7 073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14 711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13 437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53 893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067052"/>
                  </a:ext>
                </a:extLst>
              </a:tr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4 568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2 953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10 944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9 372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31 131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467973"/>
                  </a:ext>
                </a:extLst>
              </a:tr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1 432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6 549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4 773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13 020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13 517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42 808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861498"/>
                  </a:ext>
                </a:extLst>
              </a:tr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6 336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4 580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9 722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10 903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35 638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423202"/>
                  </a:ext>
                </a:extLst>
              </a:tr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6 524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4 332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13 363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11 606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39 269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386816"/>
                  </a:ext>
                </a:extLst>
              </a:tr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5 662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21 657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13 131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29 765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25 910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104 822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128667"/>
                  </a:ext>
                </a:extLst>
              </a:tr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8 253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6 410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14 613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13 495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47 985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253860"/>
                  </a:ext>
                </a:extLst>
              </a:tr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6 643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4 861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9 490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10 879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37 137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017759"/>
                  </a:ext>
                </a:extLst>
              </a:tr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3 231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18 114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11 960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28 952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25 035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94 112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111563"/>
                  </a:ext>
                </a:extLst>
              </a:tr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34 644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158 345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101 794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40297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30685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264 113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231 539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861 788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280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04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3">
            <a:extLst>
              <a:ext uri="{FF2B5EF4-FFF2-40B4-BE49-F238E27FC236}">
                <a16:creationId xmlns:a16="http://schemas.microsoft.com/office/drawing/2014/main" id="{16DC7CA5-BCAA-4180-86AF-DE3E4911064E}"/>
              </a:ext>
            </a:extLst>
          </p:cNvPr>
          <p:cNvSpPr txBox="1"/>
          <p:nvPr/>
        </p:nvSpPr>
        <p:spPr>
          <a:xfrm>
            <a:off x="2072805" y="1372055"/>
            <a:ext cx="2019300" cy="98107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2B2B82"/>
                </a:solidFill>
              </a:rPr>
              <a:t>Celkem očkováno dávek:</a:t>
            </a:r>
          </a:p>
          <a:p>
            <a:pPr algn="ctr"/>
            <a:r>
              <a:rPr lang="cs-CZ" sz="4000" b="1" dirty="0">
                <a:solidFill>
                  <a:srgbClr val="2B2B82"/>
                </a:solidFill>
              </a:rPr>
              <a:t>132 911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06966111-5A45-4BC6-82AA-CA0FFD9246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944336"/>
              </p:ext>
            </p:extLst>
          </p:nvPr>
        </p:nvGraphicFramePr>
        <p:xfrm>
          <a:off x="576262" y="180975"/>
          <a:ext cx="11039475" cy="649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071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2BC615C-10F9-43F5-BDFF-06F5F9A1F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1" y="6060141"/>
            <a:ext cx="1489627" cy="712506"/>
          </a:xfrm>
          <a:prstGeom prst="rect">
            <a:avLst/>
          </a:prstGeom>
        </p:spPr>
      </p:pic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5F5FD43C-5A86-498E-9F70-9D145B3C89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136459"/>
              </p:ext>
            </p:extLst>
          </p:nvPr>
        </p:nvGraphicFramePr>
        <p:xfrm>
          <a:off x="1110343" y="671804"/>
          <a:ext cx="10049069" cy="5309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47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18.4.2021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0" y="5791200"/>
            <a:ext cx="1444226" cy="701675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145D5549-2966-4AFE-8D4B-5CF0AF6A56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001875"/>
              </p:ext>
            </p:extLst>
          </p:nvPr>
        </p:nvGraphicFramePr>
        <p:xfrm>
          <a:off x="951721" y="1427584"/>
          <a:ext cx="10133048" cy="4363616"/>
        </p:xfrm>
        <a:graphic>
          <a:graphicData uri="http://schemas.openxmlformats.org/drawingml/2006/table">
            <a:tbl>
              <a:tblPr/>
              <a:tblGrid>
                <a:gridCol w="2215131">
                  <a:extLst>
                    <a:ext uri="{9D8B030D-6E8A-4147-A177-3AD203B41FA5}">
                      <a16:colId xmlns:a16="http://schemas.microsoft.com/office/drawing/2014/main" val="1279714129"/>
                    </a:ext>
                  </a:extLst>
                </a:gridCol>
                <a:gridCol w="1131131">
                  <a:extLst>
                    <a:ext uri="{9D8B030D-6E8A-4147-A177-3AD203B41FA5}">
                      <a16:colId xmlns:a16="http://schemas.microsoft.com/office/drawing/2014/main" val="2336900449"/>
                    </a:ext>
                  </a:extLst>
                </a:gridCol>
                <a:gridCol w="1131131">
                  <a:extLst>
                    <a:ext uri="{9D8B030D-6E8A-4147-A177-3AD203B41FA5}">
                      <a16:colId xmlns:a16="http://schemas.microsoft.com/office/drawing/2014/main" val="1069152531"/>
                    </a:ext>
                  </a:extLst>
                </a:gridCol>
                <a:gridCol w="1131131">
                  <a:extLst>
                    <a:ext uri="{9D8B030D-6E8A-4147-A177-3AD203B41FA5}">
                      <a16:colId xmlns:a16="http://schemas.microsoft.com/office/drawing/2014/main" val="2754212473"/>
                    </a:ext>
                  </a:extLst>
                </a:gridCol>
                <a:gridCol w="1131131">
                  <a:extLst>
                    <a:ext uri="{9D8B030D-6E8A-4147-A177-3AD203B41FA5}">
                      <a16:colId xmlns:a16="http://schemas.microsoft.com/office/drawing/2014/main" val="2802868419"/>
                    </a:ext>
                  </a:extLst>
                </a:gridCol>
                <a:gridCol w="1131131">
                  <a:extLst>
                    <a:ext uri="{9D8B030D-6E8A-4147-A177-3AD203B41FA5}">
                      <a16:colId xmlns:a16="http://schemas.microsoft.com/office/drawing/2014/main" val="1636868673"/>
                    </a:ext>
                  </a:extLst>
                </a:gridCol>
                <a:gridCol w="1131131">
                  <a:extLst>
                    <a:ext uri="{9D8B030D-6E8A-4147-A177-3AD203B41FA5}">
                      <a16:colId xmlns:a16="http://schemas.microsoft.com/office/drawing/2014/main" val="3932249528"/>
                    </a:ext>
                  </a:extLst>
                </a:gridCol>
                <a:gridCol w="1131131">
                  <a:extLst>
                    <a:ext uri="{9D8B030D-6E8A-4147-A177-3AD203B41FA5}">
                      <a16:colId xmlns:a16="http://schemas.microsoft.com/office/drawing/2014/main" val="2802123966"/>
                    </a:ext>
                  </a:extLst>
                </a:gridCol>
              </a:tblGrid>
              <a:tr h="27272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88862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681087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389317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539925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331693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311705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236674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679490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475968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074409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815416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44 351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758060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170422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103664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33 922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794651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31 826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157 267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47 173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285 185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352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255 046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53 527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90 103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101 106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95 619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76 723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1 606 408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88 289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177 901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86 179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166 715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71 912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60 144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110 401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172 743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18. 4.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140,00–159,99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160,00–169,99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170,0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4172489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140,00–149,99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150,00–159,99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160,0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53 158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80 754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86 609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100 661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88 988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1 606 408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94 785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77 979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197 395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86 519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176 057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202 919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113 925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61 358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164 520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18. 4.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94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</a:t>
            </a:r>
            <a:r>
              <a:rPr lang="cs-CZ" sz="1200" dirty="0">
                <a:solidFill>
                  <a:srgbClr val="000000"/>
                </a:solidFill>
              </a:rPr>
              <a:t>20 781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123626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2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18. 4. 2021 včetně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21592"/>
              </p:ext>
            </p:extLst>
          </p:nvPr>
        </p:nvGraphicFramePr>
        <p:xfrm>
          <a:off x="1789471" y="1690688"/>
          <a:ext cx="9212826" cy="316919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28448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2928340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443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63/den)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Průměrný denní nárůst za týden celkem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Průměrný denní nárůst za týden skupina 65+ na 100 tis. obyv. 65+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839464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103.489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100.116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1.772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33141CA8-F12A-4BB4-B498-8D7B54AC06BF}"/>
              </a:ext>
            </a:extLst>
          </p:cNvPr>
          <p:cNvSpPr/>
          <p:nvPr/>
        </p:nvSpPr>
        <p:spPr>
          <a:xfrm>
            <a:off x="1013750" y="0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Kapacita C+ lůžek v Královéhradeckém kraji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8889F0C-383D-45DE-872F-692F4108A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179970"/>
              </p:ext>
            </p:extLst>
          </p:nvPr>
        </p:nvGraphicFramePr>
        <p:xfrm>
          <a:off x="1013750" y="1690689"/>
          <a:ext cx="9693872" cy="3926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4327">
                  <a:extLst>
                    <a:ext uri="{9D8B030D-6E8A-4147-A177-3AD203B41FA5}">
                      <a16:colId xmlns:a16="http://schemas.microsoft.com/office/drawing/2014/main" val="1034507439"/>
                    </a:ext>
                  </a:extLst>
                </a:gridCol>
                <a:gridCol w="1370697">
                  <a:extLst>
                    <a:ext uri="{9D8B030D-6E8A-4147-A177-3AD203B41FA5}">
                      <a16:colId xmlns:a16="http://schemas.microsoft.com/office/drawing/2014/main" val="767322251"/>
                    </a:ext>
                  </a:extLst>
                </a:gridCol>
                <a:gridCol w="1349771">
                  <a:extLst>
                    <a:ext uri="{9D8B030D-6E8A-4147-A177-3AD203B41FA5}">
                      <a16:colId xmlns:a16="http://schemas.microsoft.com/office/drawing/2014/main" val="2803813529"/>
                    </a:ext>
                  </a:extLst>
                </a:gridCol>
                <a:gridCol w="1370697">
                  <a:extLst>
                    <a:ext uri="{9D8B030D-6E8A-4147-A177-3AD203B41FA5}">
                      <a16:colId xmlns:a16="http://schemas.microsoft.com/office/drawing/2014/main" val="2529611398"/>
                    </a:ext>
                  </a:extLst>
                </a:gridCol>
                <a:gridCol w="1318380">
                  <a:extLst>
                    <a:ext uri="{9D8B030D-6E8A-4147-A177-3AD203B41FA5}">
                      <a16:colId xmlns:a16="http://schemas.microsoft.com/office/drawing/2014/main" val="1787663944"/>
                    </a:ext>
                  </a:extLst>
                </a:gridCol>
              </a:tblGrid>
              <a:tr h="836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19.4 2021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Kapacita intenzivní péče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Volná </a:t>
                      </a: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intenzivní lůžka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Kapacita standardní lůžka včetně násl.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Volná standardní lůžka včetně násl.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9944222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Jičín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170740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Trutnov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450693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Městská nemocnice Dvůr Králové n/L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2975395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Náchod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25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70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68607157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Nemocnice Rychnov nad Kněžnou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1461473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Nemocnice Vrchlabí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5894162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84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45275278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celkem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100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30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264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161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3631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B198CEA-5624-4963-8B0D-3FAD00F63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0"/>
            <a:ext cx="10450286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C08E95C-0954-4745-85E1-E74D3581E38A}"/>
              </a:ext>
            </a:extLst>
          </p:cNvPr>
          <p:cNvSpPr txBox="1"/>
          <p:nvPr/>
        </p:nvSpPr>
        <p:spPr>
          <a:xfrm>
            <a:off x="2464904" y="3429000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Fakultní nemocnice HK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42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84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9D3DCA5-54FF-41C9-A38A-EF8147A85295}"/>
              </a:ext>
            </a:extLst>
          </p:cNvPr>
          <p:cNvSpPr txBox="1"/>
          <p:nvPr/>
        </p:nvSpPr>
        <p:spPr>
          <a:xfrm>
            <a:off x="1790368" y="238330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Jičín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42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0609429-9913-4539-91C8-B55E8368A409}"/>
              </a:ext>
            </a:extLst>
          </p:cNvPr>
          <p:cNvSpPr txBox="1"/>
          <p:nvPr/>
        </p:nvSpPr>
        <p:spPr>
          <a:xfrm>
            <a:off x="5766021" y="480392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Vrchlabí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3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10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CA65021-EDCD-4351-94B8-C06F2C17DD75}"/>
              </a:ext>
            </a:extLst>
          </p:cNvPr>
          <p:cNvSpPr txBox="1"/>
          <p:nvPr/>
        </p:nvSpPr>
        <p:spPr>
          <a:xfrm>
            <a:off x="8191168" y="1126723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Trutnov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23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2F4756D-84FE-4A9A-857E-19F7FE5E30FD}"/>
              </a:ext>
            </a:extLst>
          </p:cNvPr>
          <p:cNvSpPr txBox="1"/>
          <p:nvPr/>
        </p:nvSpPr>
        <p:spPr>
          <a:xfrm>
            <a:off x="5185575" y="5211417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MN Dvůr Králové n. L.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13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ADDB69A-9020-4D6E-A770-954A6BB933B6}"/>
              </a:ext>
            </a:extLst>
          </p:cNvPr>
          <p:cNvSpPr txBox="1"/>
          <p:nvPr/>
        </p:nvSpPr>
        <p:spPr>
          <a:xfrm>
            <a:off x="8731857" y="4670728"/>
            <a:ext cx="196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Rychnov n. </a:t>
            </a:r>
            <a:r>
              <a:rPr lang="cs-CZ" sz="1200" dirty="0" err="1">
                <a:solidFill>
                  <a:srgbClr val="2B2B82"/>
                </a:solidFill>
                <a:latin typeface="Franklin Gothic Demi" panose="020B0703020102020204" pitchFamily="34" charset="0"/>
              </a:rPr>
              <a:t>Kn</a:t>
            </a:r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22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969F1FE-AA15-4EA6-83ED-EEDB32AEF468}"/>
              </a:ext>
            </a:extLst>
          </p:cNvPr>
          <p:cNvSpPr txBox="1"/>
          <p:nvPr/>
        </p:nvSpPr>
        <p:spPr>
          <a:xfrm>
            <a:off x="8525123" y="310583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Náchod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25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70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D84F3C5-AB0D-44E2-98E1-BDA315CE83A9}"/>
              </a:ext>
            </a:extLst>
          </p:cNvPr>
          <p:cNvSpPr txBox="1"/>
          <p:nvPr/>
        </p:nvSpPr>
        <p:spPr>
          <a:xfrm>
            <a:off x="2044810" y="4486061"/>
            <a:ext cx="1607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364</a:t>
            </a:r>
          </a:p>
        </p:txBody>
      </p:sp>
    </p:spTree>
    <p:extLst>
      <p:ext uri="{BB962C8B-B14F-4D97-AF65-F5344CB8AC3E}">
        <p14:creationId xmlns:p14="http://schemas.microsoft.com/office/powerpoint/2010/main" val="425501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3509B-D2F3-452A-BB89-5A10A860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947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Nasazení Armády ČR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546F5DE-EBDD-4C12-A442-C04F01711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020564"/>
              </p:ext>
            </p:extLst>
          </p:nvPr>
        </p:nvGraphicFramePr>
        <p:xfrm>
          <a:off x="1650057" y="1832541"/>
          <a:ext cx="9020067" cy="3563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7030">
                  <a:extLst>
                    <a:ext uri="{9D8B030D-6E8A-4147-A177-3AD203B41FA5}">
                      <a16:colId xmlns:a16="http://schemas.microsoft.com/office/drawing/2014/main" val="3711849303"/>
                    </a:ext>
                  </a:extLst>
                </a:gridCol>
                <a:gridCol w="1824892">
                  <a:extLst>
                    <a:ext uri="{9D8B030D-6E8A-4147-A177-3AD203B41FA5}">
                      <a16:colId xmlns:a16="http://schemas.microsoft.com/office/drawing/2014/main" val="1785689735"/>
                    </a:ext>
                  </a:extLst>
                </a:gridCol>
                <a:gridCol w="1268145">
                  <a:extLst>
                    <a:ext uri="{9D8B030D-6E8A-4147-A177-3AD203B41FA5}">
                      <a16:colId xmlns:a16="http://schemas.microsoft.com/office/drawing/2014/main" val="1035950899"/>
                    </a:ext>
                  </a:extLst>
                </a:gridCol>
              </a:tblGrid>
              <a:tr h="3248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Název zařízení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Doba nasazení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osob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25764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Náchod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29.3. - 25.4.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91802669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Náchod - nemocnice Rychnov nad Kněžnou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29.3. - 25.4.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740155024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LDN Jaroměř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29.3. - 25.4.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89585673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Jičín, a.s.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15.2. - 2.5.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49003250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Fakultní nemocnice Hradec Králové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22.3. – 2.5.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476197704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Městská nemocnice Dvůr Králové nad Labem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23.3. – 2.5.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684207510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Oblastní nemocnice Náchod – nemocnice Rychnov nad Kněžnou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1.4. – 30.4.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1972602731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Oblastní nemocnice Jičín, </a:t>
                      </a:r>
                      <a:r>
                        <a:rPr lang="cs-CZ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a.s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6.4. – 30.4.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38024877"/>
                  </a:ext>
                </a:extLst>
              </a:tr>
              <a:tr h="27131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CELKEM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810813046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B68D6674-C773-4798-8AA7-734C5BD12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6" y="5811838"/>
            <a:ext cx="1343926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6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Celkový počet dodaných a podaných dávek k 18.4.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5" y="5710350"/>
            <a:ext cx="1864043" cy="957095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8A965B9D-446C-40B2-BF98-A56A4E6349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352632"/>
              </p:ext>
            </p:extLst>
          </p:nvPr>
        </p:nvGraphicFramePr>
        <p:xfrm>
          <a:off x="838199" y="1416424"/>
          <a:ext cx="10515603" cy="4293933"/>
        </p:xfrm>
        <a:graphic>
          <a:graphicData uri="http://schemas.openxmlformats.org/drawingml/2006/table">
            <a:tbl>
              <a:tblPr/>
              <a:tblGrid>
                <a:gridCol w="1331713">
                  <a:extLst>
                    <a:ext uri="{9D8B030D-6E8A-4147-A177-3AD203B41FA5}">
                      <a16:colId xmlns:a16="http://schemas.microsoft.com/office/drawing/2014/main" val="3992938500"/>
                    </a:ext>
                  </a:extLst>
                </a:gridCol>
                <a:gridCol w="986454">
                  <a:extLst>
                    <a:ext uri="{9D8B030D-6E8A-4147-A177-3AD203B41FA5}">
                      <a16:colId xmlns:a16="http://schemas.microsoft.com/office/drawing/2014/main" val="3030200398"/>
                    </a:ext>
                  </a:extLst>
                </a:gridCol>
                <a:gridCol w="887809">
                  <a:extLst>
                    <a:ext uri="{9D8B030D-6E8A-4147-A177-3AD203B41FA5}">
                      <a16:colId xmlns:a16="http://schemas.microsoft.com/office/drawing/2014/main" val="3541513097"/>
                    </a:ext>
                  </a:extLst>
                </a:gridCol>
                <a:gridCol w="887809">
                  <a:extLst>
                    <a:ext uri="{9D8B030D-6E8A-4147-A177-3AD203B41FA5}">
                      <a16:colId xmlns:a16="http://schemas.microsoft.com/office/drawing/2014/main" val="3808655061"/>
                    </a:ext>
                  </a:extLst>
                </a:gridCol>
                <a:gridCol w="887809">
                  <a:extLst>
                    <a:ext uri="{9D8B030D-6E8A-4147-A177-3AD203B41FA5}">
                      <a16:colId xmlns:a16="http://schemas.microsoft.com/office/drawing/2014/main" val="283389685"/>
                    </a:ext>
                  </a:extLst>
                </a:gridCol>
                <a:gridCol w="887809">
                  <a:extLst>
                    <a:ext uri="{9D8B030D-6E8A-4147-A177-3AD203B41FA5}">
                      <a16:colId xmlns:a16="http://schemas.microsoft.com/office/drawing/2014/main" val="2512820314"/>
                    </a:ext>
                  </a:extLst>
                </a:gridCol>
                <a:gridCol w="887809">
                  <a:extLst>
                    <a:ext uri="{9D8B030D-6E8A-4147-A177-3AD203B41FA5}">
                      <a16:colId xmlns:a16="http://schemas.microsoft.com/office/drawing/2014/main" val="1685599960"/>
                    </a:ext>
                  </a:extLst>
                </a:gridCol>
                <a:gridCol w="887809">
                  <a:extLst>
                    <a:ext uri="{9D8B030D-6E8A-4147-A177-3AD203B41FA5}">
                      <a16:colId xmlns:a16="http://schemas.microsoft.com/office/drawing/2014/main" val="3692428379"/>
                    </a:ext>
                  </a:extLst>
                </a:gridCol>
                <a:gridCol w="887809">
                  <a:extLst>
                    <a:ext uri="{9D8B030D-6E8A-4147-A177-3AD203B41FA5}">
                      <a16:colId xmlns:a16="http://schemas.microsoft.com/office/drawing/2014/main" val="3974851600"/>
                    </a:ext>
                  </a:extLst>
                </a:gridCol>
                <a:gridCol w="1094964">
                  <a:extLst>
                    <a:ext uri="{9D8B030D-6E8A-4147-A177-3AD203B41FA5}">
                      <a16:colId xmlns:a16="http://schemas.microsoft.com/office/drawing/2014/main" val="3108807680"/>
                    </a:ext>
                  </a:extLst>
                </a:gridCol>
                <a:gridCol w="887809">
                  <a:extLst>
                    <a:ext uri="{9D8B030D-6E8A-4147-A177-3AD203B41FA5}">
                      <a16:colId xmlns:a16="http://schemas.microsoft.com/office/drawing/2014/main" val="1994609535"/>
                    </a:ext>
                  </a:extLst>
                </a:gridCol>
              </a:tblGrid>
              <a:tr h="43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Comirnaty (BioNTech Manufacturing GmbH)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Moderna (Moderna Biotech Spain, S.L.)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VAXZEVRIA (AstraZeneca)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21641"/>
                  </a:ext>
                </a:extLst>
              </a:tr>
              <a:tr h="812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 do 17.1. a 6 od 18.1.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6 na lahvičku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405647"/>
                  </a:ext>
                </a:extLst>
              </a:tr>
              <a:tr h="203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367 185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377 910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358 011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42 600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29 928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47 740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28 256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453 185 – 468 250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416 195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01937"/>
                  </a:ext>
                </a:extLst>
              </a:tr>
              <a:tr h="203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217 425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219 960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191 606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29 966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44 400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48 840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41 751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298 225 – 305 200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263 323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130250"/>
                  </a:ext>
                </a:extLst>
              </a:tr>
              <a:tr h="203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118 560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120 510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118 239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15 983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19 250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18 786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152 660 – 156 360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153 008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898329"/>
                  </a:ext>
                </a:extLst>
              </a:tr>
              <a:tr h="203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107 055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108 810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106 848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12 454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18 040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16 233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138 455 – 141 850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135 535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643514"/>
                  </a:ext>
                </a:extLst>
              </a:tr>
              <a:tr h="203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55 575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56 160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50 216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7 432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26 730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19 995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88 275 – 91 290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77 643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345554"/>
                  </a:ext>
                </a:extLst>
              </a:tr>
              <a:tr h="203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140 400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141 570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120 608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21 781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24 420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21 905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186 600 – 189 990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164 294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595795"/>
                  </a:ext>
                </a:extLst>
              </a:tr>
              <a:tr h="203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78 585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79 560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70 938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9 554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12 980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10 783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102 485 – 104 640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91 275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270682"/>
                  </a:ext>
                </a:extLst>
              </a:tr>
              <a:tr h="203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105 105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106 470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99 861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12 919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20 400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22 440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20 131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140 405 – 143 810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132 911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037145"/>
                  </a:ext>
                </a:extLst>
              </a:tr>
              <a:tr h="203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88 140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88 920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80 169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13 030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15 290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14 351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116 440 – 118 610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107 550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75819"/>
                  </a:ext>
                </a:extLst>
              </a:tr>
              <a:tr h="203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86 775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87 750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85 356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12 011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20 130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18 625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119 475 – 122 280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115 992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550214"/>
                  </a:ext>
                </a:extLst>
              </a:tr>
              <a:tr h="203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250 170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255 630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220 287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33 300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29 967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32 600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35 860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32 469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316 070 – 324 790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282 723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740995"/>
                  </a:ext>
                </a:extLst>
              </a:tr>
              <a:tr h="203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117 585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119 340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106 332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19 081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19 360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18 191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152 685 – 156 200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143 604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508533"/>
                  </a:ext>
                </a:extLst>
              </a:tr>
              <a:tr h="203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99 645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100 620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92 365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14 482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18 260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16 469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132 445 – 135 080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123 316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243138"/>
                  </a:ext>
                </a:extLst>
              </a:tr>
              <a:tr h="203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203 595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206 520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192 763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45 000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37 654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33 200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36 520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30 410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281 795 – 288 040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260 827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18890"/>
                  </a:ext>
                </a:extLst>
              </a:tr>
              <a:tr h="203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2 035 800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2 069 730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1 893 599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310 800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266 242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332 600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365 860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308 355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2 679 200 – 2 746 390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2 468 196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093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21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6798873-6145-45D1-8C96-24D321BBB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177435"/>
            <a:ext cx="9772650" cy="981894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</a:t>
            </a: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Očkování od 2. ledna do 18. dubna 2021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8D3777E1-1483-4BC5-9E05-43643D7757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775728"/>
              </p:ext>
            </p:extLst>
          </p:nvPr>
        </p:nvGraphicFramePr>
        <p:xfrm>
          <a:off x="2288801" y="1073523"/>
          <a:ext cx="7614398" cy="4710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28B5171D-15F3-4AF4-944C-BB15690CCFA0}"/>
              </a:ext>
            </a:extLst>
          </p:cNvPr>
          <p:cNvSpPr/>
          <p:nvPr/>
        </p:nvSpPr>
        <p:spPr>
          <a:xfrm>
            <a:off x="4229946" y="6078946"/>
            <a:ext cx="6990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*Bude </a:t>
            </a:r>
            <a:r>
              <a:rPr lang="cs-CZ" dirty="0" err="1"/>
              <a:t>vyočkováno</a:t>
            </a:r>
            <a:r>
              <a:rPr lang="cs-CZ" dirty="0"/>
              <a:t> do příštího závozu, </a:t>
            </a:r>
            <a:r>
              <a:rPr lang="cs-CZ" dirty="0" err="1"/>
              <a:t>prům</a:t>
            </a:r>
            <a:r>
              <a:rPr lang="cs-CZ" dirty="0"/>
              <a:t>. 3 tis. očkování v kraji denně</a:t>
            </a:r>
          </a:p>
        </p:txBody>
      </p:sp>
    </p:spTree>
    <p:extLst>
      <p:ext uri="{BB962C8B-B14F-4D97-AF65-F5344CB8AC3E}">
        <p14:creationId xmlns:p14="http://schemas.microsoft.com/office/powerpoint/2010/main" val="49185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A2ED2D-0AAB-4C88-B935-80568B804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9" y="5800165"/>
            <a:ext cx="1606168" cy="757329"/>
          </a:xfrm>
          <a:prstGeom prst="rect">
            <a:avLst/>
          </a:prstGeom>
        </p:spPr>
      </p:pic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344D709B-489F-4745-8235-C1CA29CF8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432806"/>
              </p:ext>
            </p:extLst>
          </p:nvPr>
        </p:nvGraphicFramePr>
        <p:xfrm>
          <a:off x="1739153" y="493059"/>
          <a:ext cx="9027459" cy="5235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107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očkování k 18. 4. 2021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539C00C6-D503-4D47-9A38-152884736C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380361"/>
              </p:ext>
            </p:extLst>
          </p:nvPr>
        </p:nvGraphicFramePr>
        <p:xfrm>
          <a:off x="838201" y="1389528"/>
          <a:ext cx="10515598" cy="4146256"/>
        </p:xfrm>
        <a:graphic>
          <a:graphicData uri="http://schemas.openxmlformats.org/drawingml/2006/table">
            <a:tbl>
              <a:tblPr/>
              <a:tblGrid>
                <a:gridCol w="1751059">
                  <a:extLst>
                    <a:ext uri="{9D8B030D-6E8A-4147-A177-3AD203B41FA5}">
                      <a16:colId xmlns:a16="http://schemas.microsoft.com/office/drawing/2014/main" val="3012161261"/>
                    </a:ext>
                  </a:extLst>
                </a:gridCol>
                <a:gridCol w="875529">
                  <a:extLst>
                    <a:ext uri="{9D8B030D-6E8A-4147-A177-3AD203B41FA5}">
                      <a16:colId xmlns:a16="http://schemas.microsoft.com/office/drawing/2014/main" val="3097347231"/>
                    </a:ext>
                  </a:extLst>
                </a:gridCol>
                <a:gridCol w="875529">
                  <a:extLst>
                    <a:ext uri="{9D8B030D-6E8A-4147-A177-3AD203B41FA5}">
                      <a16:colId xmlns:a16="http://schemas.microsoft.com/office/drawing/2014/main" val="3191754802"/>
                    </a:ext>
                  </a:extLst>
                </a:gridCol>
                <a:gridCol w="878612">
                  <a:extLst>
                    <a:ext uri="{9D8B030D-6E8A-4147-A177-3AD203B41FA5}">
                      <a16:colId xmlns:a16="http://schemas.microsoft.com/office/drawing/2014/main" val="239146573"/>
                    </a:ext>
                  </a:extLst>
                </a:gridCol>
                <a:gridCol w="875529">
                  <a:extLst>
                    <a:ext uri="{9D8B030D-6E8A-4147-A177-3AD203B41FA5}">
                      <a16:colId xmlns:a16="http://schemas.microsoft.com/office/drawing/2014/main" val="3598154425"/>
                    </a:ext>
                  </a:extLst>
                </a:gridCol>
                <a:gridCol w="875529">
                  <a:extLst>
                    <a:ext uri="{9D8B030D-6E8A-4147-A177-3AD203B41FA5}">
                      <a16:colId xmlns:a16="http://schemas.microsoft.com/office/drawing/2014/main" val="4051851566"/>
                    </a:ext>
                  </a:extLst>
                </a:gridCol>
                <a:gridCol w="878612">
                  <a:extLst>
                    <a:ext uri="{9D8B030D-6E8A-4147-A177-3AD203B41FA5}">
                      <a16:colId xmlns:a16="http://schemas.microsoft.com/office/drawing/2014/main" val="1682444905"/>
                    </a:ext>
                  </a:extLst>
                </a:gridCol>
                <a:gridCol w="875529">
                  <a:extLst>
                    <a:ext uri="{9D8B030D-6E8A-4147-A177-3AD203B41FA5}">
                      <a16:colId xmlns:a16="http://schemas.microsoft.com/office/drawing/2014/main" val="770293780"/>
                    </a:ext>
                  </a:extLst>
                </a:gridCol>
                <a:gridCol w="875529">
                  <a:extLst>
                    <a:ext uri="{9D8B030D-6E8A-4147-A177-3AD203B41FA5}">
                      <a16:colId xmlns:a16="http://schemas.microsoft.com/office/drawing/2014/main" val="1715934833"/>
                    </a:ext>
                  </a:extLst>
                </a:gridCol>
                <a:gridCol w="878612">
                  <a:extLst>
                    <a:ext uri="{9D8B030D-6E8A-4147-A177-3AD203B41FA5}">
                      <a16:colId xmlns:a16="http://schemas.microsoft.com/office/drawing/2014/main" val="1596013937"/>
                    </a:ext>
                  </a:extLst>
                </a:gridCol>
                <a:gridCol w="875529">
                  <a:extLst>
                    <a:ext uri="{9D8B030D-6E8A-4147-A177-3AD203B41FA5}">
                      <a16:colId xmlns:a16="http://schemas.microsoft.com/office/drawing/2014/main" val="2386679411"/>
                    </a:ext>
                  </a:extLst>
                </a:gridCol>
              </a:tblGrid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30-49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38882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21 630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76 072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44 070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20537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23879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134 520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95 197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416 195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520729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8 079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46 863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29 109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12463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14560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103 999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48 141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263 323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581346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4 205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22 603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15 821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59 440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36 787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153 008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197811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4 825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22 296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15 368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8429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48 234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28 968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135 535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224534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2 509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12 823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8 783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28 541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13 761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77 643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492911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5 843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30 579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20 220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11061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56 002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31 905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164 294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058116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2 853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13 894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9 139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35 687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21 019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91 275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618257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4 448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20 551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14 692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46 819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31 835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132 911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181234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2 952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17 525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12 323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37 816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25 641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107 550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864997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3 059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18 465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13 218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43 059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26 935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115 992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6642753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12 572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49 274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31 244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13674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13879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100 857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61 114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282 723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344593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4 263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22 675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16 249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52 418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33 198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143 604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061691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3 448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18 210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13 728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43 085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29 922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123 316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094243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8 109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45 532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30 951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12424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15478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90 876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57 420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260 827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415590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88 795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417 362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274 915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121699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141258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881 353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541 843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2 468 196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57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5015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5959</TotalTime>
  <Words>1942</Words>
  <Application>Microsoft Office PowerPoint</Application>
  <PresentationFormat>Širokoúhlá obrazovka</PresentationFormat>
  <Paragraphs>870</Paragraphs>
  <Slides>15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Týdenní přehled epidemické situace a stavu očkování v Královéhradeckém kraji</vt:lpstr>
      <vt:lpstr>Aktuální situace v Královéhradeckém kraji k 18. 4. 2021 včetně</vt:lpstr>
      <vt:lpstr>Kapacita C+ lůžek v Královéhradeckém kraji</vt:lpstr>
      <vt:lpstr>Prezentace aplikace PowerPoint</vt:lpstr>
      <vt:lpstr>Nasazení Armády ČR</vt:lpstr>
      <vt:lpstr>Celkový počet dodaných a podaných dávek k 18.4.</vt:lpstr>
      <vt:lpstr> Očkování od 2. ledna do 18. dubna 2021</vt:lpstr>
      <vt:lpstr>Prezentace aplikace PowerPoint</vt:lpstr>
      <vt:lpstr>Počet očkování k 18. 4. 2021</vt:lpstr>
      <vt:lpstr>Počet osob – dvě dávky - k 18.4.2021</vt:lpstr>
      <vt:lpstr>Prezentace aplikace PowerPoint</vt:lpstr>
      <vt:lpstr>Prezentace aplikace PowerPoint</vt:lpstr>
      <vt:lpstr>Praktičtí lékaři – dávky k 18.4.2021</vt:lpstr>
      <vt:lpstr>Očkovaní v krajích (podle místa podání)</vt:lpstr>
      <vt:lpstr>Očkovaní v krajích (podle místa bydliště)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Eva</cp:lastModifiedBy>
  <cp:revision>296</cp:revision>
  <cp:lastPrinted>2021-04-12T10:48:59Z</cp:lastPrinted>
  <dcterms:created xsi:type="dcterms:W3CDTF">2021-01-14T19:24:21Z</dcterms:created>
  <dcterms:modified xsi:type="dcterms:W3CDTF">2021-04-19T15:30:17Z</dcterms:modified>
</cp:coreProperties>
</file>