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5" r:id="rId3"/>
  </p:sldMasterIdLst>
  <p:notesMasterIdLst>
    <p:notesMasterId r:id="rId14"/>
  </p:notesMasterIdLst>
  <p:sldIdLst>
    <p:sldId id="256" r:id="rId4"/>
    <p:sldId id="723" r:id="rId5"/>
    <p:sldId id="2249" r:id="rId6"/>
    <p:sldId id="1294" r:id="rId7"/>
    <p:sldId id="2224" r:id="rId8"/>
    <p:sldId id="2225" r:id="rId9"/>
    <p:sldId id="2250" r:id="rId10"/>
    <p:sldId id="750" r:id="rId11"/>
    <p:sldId id="2221" r:id="rId12"/>
    <p:sldId id="705" r:id="rId13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0E04"/>
    <a:srgbClr val="B31105"/>
    <a:srgbClr val="CFD5EA"/>
    <a:srgbClr val="E9EBF5"/>
    <a:srgbClr val="2B2B82"/>
    <a:srgbClr val="00002F"/>
    <a:srgbClr val="3E2E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6" autoAdjust="0"/>
    <p:restoredTop sz="93883" autoAdjust="0"/>
  </p:normalViewPr>
  <p:slideViewPr>
    <p:cSldViewPr snapToGrid="0">
      <p:cViewPr varScale="1">
        <p:scale>
          <a:sx n="79" d="100"/>
          <a:sy n="79" d="100"/>
        </p:scale>
        <p:origin x="165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9D1AF-A322-4DDC-936B-94D227551E32}" type="datetimeFigureOut">
              <a:rPr lang="cs-CZ" smtClean="0"/>
              <a:t>18.11.2021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7612"/>
            <a:ext cx="5438775" cy="3907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D6F62-5E63-4E8B-AA69-5851462FB0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1700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3B4F48-45DA-4A93-94D7-4559DBB1A6C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7505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9.svg"/><Relationship Id="rId5" Type="http://schemas.openxmlformats.org/officeDocument/2006/relationships/image" Target="../media/image13.png"/><Relationship Id="rId4" Type="http://schemas.openxmlformats.org/officeDocument/2006/relationships/image" Target="../media/image11.sv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9.svg"/><Relationship Id="rId5" Type="http://schemas.openxmlformats.org/officeDocument/2006/relationships/image" Target="../media/image13.png"/><Relationship Id="rId4" Type="http://schemas.openxmlformats.org/officeDocument/2006/relationships/image" Target="../media/image11.sv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CEB9BA-4054-4603-945D-A1EF09634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505C839-E938-4833-8347-D2CB82AB40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36554E-B24E-4BD8-875E-1AA52DD4F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18.11.2021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B3AD2A-FC6B-4131-B7A3-74333693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13D6EC-72FC-4948-BFDF-DE48ABB08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150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115B94-F3C5-40F8-9AC5-07811EACC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1B2EFD8-520F-4B08-9270-723635A682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419C64-73DA-4ED7-92EF-564A16F1D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18.11.2021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00023CF-E4B0-41C6-8BF3-D03CF130D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6A99045-F4B1-46A5-A039-E453F3A5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47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912A6FA-536F-405B-B543-8ED88E2DD2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D6EEEBB-33A3-455F-98BB-29374C003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23FB4AB-B0E8-4C0A-BAB9-20B80C605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18.11.2021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DAF440-D292-45A2-967D-738537C0D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02F2DB0-D97B-4684-BB8D-7642619F1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4904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95F0446E-2BA5-074F-9D5A-1DA860FC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D1C52D7-9D53-964E-AD7F-FCDE91C29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25996423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10B1-3D63-454C-8A55-F234CDB8A490}" type="datetime1">
              <a:t>18.11.2021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32014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FD45-C6FC-FA4E-8F73-BD321229A0A2}" type="datetime1">
              <a:t>18.11.2021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4949EF-3906-7247-A998-646612F81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44C4C04-2844-7D47-AFA2-6CCB143D9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2957694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3417B-9DB1-6D4D-BC0C-5A2D93988509}" type="datetime1">
              <a:t>18.11.2021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66096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68738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30492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381248"/>
            <a:ext cx="5157787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049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381248"/>
            <a:ext cx="5183188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294-69E3-9D4D-93D4-2E238C326C15}" type="datetime1">
              <a:t>18.11.2021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47658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966A-A054-844C-ADD4-DD683C9A6B44}" type="datetime1">
              <a:t>18.11.2021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9728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E48A-7B06-DD4E-B4F1-99FFA5BA3C4E}" type="datetime1">
              <a:t>18.11.2021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7957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04925"/>
            <a:ext cx="6172200" cy="4319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5"/>
            <a:ext cx="3932237" cy="4319589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9FE8-A97A-9040-BC1B-01299C18F4E1}" type="datetime1">
              <a:t>18.11.2021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4B2FEFB-40EB-A242-879E-90E7A9ACB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655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BF504D-1307-4C38-B3E6-C41FDB92C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DB08F05-F28F-460B-94F3-EBE4A23D0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8C62A6-7E82-492E-B6B1-6C8637FE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18.11.2021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93DA0D5-56CE-4DD6-8C1A-7CCA94416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5B101A-E5C5-4136-A56C-7FEE87ABA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00301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04924"/>
            <a:ext cx="6172200" cy="431958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6"/>
            <a:ext cx="3932237" cy="43195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CB02-1686-5E4E-8C77-FF7AEFEA844F}" type="datetime1">
              <a:t>18.11.2021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4DA77E7-49D4-194B-BF48-C6879F899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1011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70B9-5AC9-DD4F-B4FA-247F1F891530}" type="datetime1">
              <a:t>18.11.2021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86917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259388"/>
          </a:xfrm>
        </p:spPr>
        <p:txBody>
          <a:bodyPr vert="eaVert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259388"/>
          </a:xfrm>
        </p:spPr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0D57-1D93-2946-AFD0-6D29B9F3A147}" type="datetime1">
              <a:t>18.11.2021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13131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74A8D0C3-8828-4945-AE3F-F718697470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819" y="1"/>
            <a:ext cx="9885238" cy="896492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11" name="Zástupný obsah 2">
            <a:extLst>
              <a:ext uri="{FF2B5EF4-FFF2-40B4-BE49-F238E27FC236}">
                <a16:creationId xmlns:a16="http://schemas.microsoft.com/office/drawing/2014/main" id="{CC8B3D67-369B-4F24-8897-F0919A3E5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147" y="1652595"/>
            <a:ext cx="11487705" cy="4409893"/>
          </a:xfrm>
        </p:spPr>
        <p:txBody>
          <a:bodyPr/>
          <a:lstStyle>
            <a:lvl1pPr marL="2286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569EDE3C-273C-4A62-8AE9-D7C37796420F}"/>
              </a:ext>
            </a:extLst>
          </p:cNvPr>
          <p:cNvCxnSpPr/>
          <p:nvPr userDrawn="1"/>
        </p:nvCxnSpPr>
        <p:spPr>
          <a:xfrm flipV="1">
            <a:off x="0" y="896493"/>
            <a:ext cx="10218057" cy="1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DD8FE222-C5DA-489E-A8D2-33FE8FCEBFB9}"/>
              </a:ext>
            </a:extLst>
          </p:cNvPr>
          <p:cNvCxnSpPr/>
          <p:nvPr userDrawn="1"/>
        </p:nvCxnSpPr>
        <p:spPr>
          <a:xfrm>
            <a:off x="11826903" y="896492"/>
            <a:ext cx="365097" cy="0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Obrázek 13">
            <a:extLst>
              <a:ext uri="{FF2B5EF4-FFF2-40B4-BE49-F238E27FC236}">
                <a16:creationId xmlns:a16="http://schemas.microsoft.com/office/drawing/2014/main" id="{89115CFD-E318-44F9-9C3F-F0D1DFB085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78781" y="226273"/>
            <a:ext cx="1340438" cy="1340438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5" name="Obdélník 14">
            <a:extLst>
              <a:ext uri="{FF2B5EF4-FFF2-40B4-BE49-F238E27FC236}">
                <a16:creationId xmlns:a16="http://schemas.microsoft.com/office/drawing/2014/main" id="{C76277FD-5BED-487E-A934-D1523A7642AC}"/>
              </a:ext>
            </a:extLst>
          </p:cNvPr>
          <p:cNvSpPr/>
          <p:nvPr userDrawn="1"/>
        </p:nvSpPr>
        <p:spPr>
          <a:xfrm>
            <a:off x="0" y="6407192"/>
            <a:ext cx="12192000" cy="450808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1"/>
              </a:solidFill>
            </a:endParaRPr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447D9C5A-7FE9-3A4D-8ADB-213088003C1A}"/>
              </a:ext>
            </a:extLst>
          </p:cNvPr>
          <p:cNvGrpSpPr/>
          <p:nvPr userDrawn="1"/>
        </p:nvGrpSpPr>
        <p:grpSpPr>
          <a:xfrm>
            <a:off x="7979502" y="6403341"/>
            <a:ext cx="3607259" cy="503999"/>
            <a:chOff x="7979502" y="6403341"/>
            <a:chExt cx="3607259" cy="503999"/>
          </a:xfrm>
        </p:grpSpPr>
        <p:pic>
          <p:nvPicPr>
            <p:cNvPr id="17" name="Grafický objekt 16">
              <a:extLst>
                <a:ext uri="{FF2B5EF4-FFF2-40B4-BE49-F238E27FC236}">
                  <a16:creationId xmlns:a16="http://schemas.microsoft.com/office/drawing/2014/main" id="{CC8969BD-C246-CA42-B13C-EE47BC3DCA3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842115" y="6403341"/>
              <a:ext cx="744646" cy="503999"/>
            </a:xfrm>
            <a:prstGeom prst="rect">
              <a:avLst/>
            </a:prstGeom>
          </p:spPr>
        </p:pic>
        <p:pic>
          <p:nvPicPr>
            <p:cNvPr id="20" name="Grafický objekt 19">
              <a:extLst>
                <a:ext uri="{FF2B5EF4-FFF2-40B4-BE49-F238E27FC236}">
                  <a16:creationId xmlns:a16="http://schemas.microsoft.com/office/drawing/2014/main" id="{E0BADCCC-4F74-4F0A-A7EF-44B904712FC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979502" y="6515641"/>
              <a:ext cx="2758663" cy="23454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098966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6">
          <p15:clr>
            <a:srgbClr val="FBAE40"/>
          </p15:clr>
        </p15:guide>
        <p15:guide id="2" pos="7582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mín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id="{4EC56048-479B-4CB1-B677-16A8618B9DB7}"/>
              </a:ext>
            </a:extLst>
          </p:cNvPr>
          <p:cNvSpPr/>
          <p:nvPr userDrawn="1"/>
        </p:nvSpPr>
        <p:spPr>
          <a:xfrm>
            <a:off x="-2154" y="5761783"/>
            <a:ext cx="12192000" cy="1096217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9" name="Nadpis 1">
            <a:extLst>
              <a:ext uri="{FF2B5EF4-FFF2-40B4-BE49-F238E27FC236}">
                <a16:creationId xmlns:a16="http://schemas.microsoft.com/office/drawing/2014/main" id="{52EB2EA6-5A78-4E85-AE4C-221CA83B81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824755"/>
            <a:ext cx="9144000" cy="1071549"/>
          </a:xfrm>
        </p:spPr>
        <p:txBody>
          <a:bodyPr anchor="b">
            <a:noAutofit/>
          </a:bodyPr>
          <a:lstStyle>
            <a:lvl1pPr algn="ctr">
              <a:defRPr sz="4500" b="1">
                <a:solidFill>
                  <a:srgbClr val="D311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Hlavní nadpis prezentace</a:t>
            </a:r>
          </a:p>
        </p:txBody>
      </p:sp>
      <p:sp>
        <p:nvSpPr>
          <p:cNvPr id="20" name="Podnadpis 2">
            <a:extLst>
              <a:ext uri="{FF2B5EF4-FFF2-40B4-BE49-F238E27FC236}">
                <a16:creationId xmlns:a16="http://schemas.microsoft.com/office/drawing/2014/main" id="{070F9525-D336-4269-AB65-F312FD83E28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051604"/>
            <a:ext cx="9144000" cy="1071549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rgbClr val="D311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Podnadpis prezentace</a:t>
            </a:r>
          </a:p>
        </p:txBody>
      </p:sp>
      <p:cxnSp>
        <p:nvCxnSpPr>
          <p:cNvPr id="9" name="Přímá spojnice 8">
            <a:extLst>
              <a:ext uri="{FF2B5EF4-FFF2-40B4-BE49-F238E27FC236}">
                <a16:creationId xmlns:a16="http://schemas.microsoft.com/office/drawing/2014/main" id="{9C6DB8DB-B4CE-44F2-A1F7-0115BA3B53A2}"/>
              </a:ext>
            </a:extLst>
          </p:cNvPr>
          <p:cNvCxnSpPr/>
          <p:nvPr userDrawn="1"/>
        </p:nvCxnSpPr>
        <p:spPr>
          <a:xfrm>
            <a:off x="20409" y="1324413"/>
            <a:ext cx="4910366" cy="0"/>
          </a:xfrm>
          <a:prstGeom prst="line">
            <a:avLst/>
          </a:prstGeom>
          <a:ln w="38100" cap="sq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A3FF7D14-88C2-4766-B102-07A71872BC84}"/>
              </a:ext>
            </a:extLst>
          </p:cNvPr>
          <p:cNvCxnSpPr/>
          <p:nvPr userDrawn="1"/>
        </p:nvCxnSpPr>
        <p:spPr>
          <a:xfrm>
            <a:off x="7264966" y="1324413"/>
            <a:ext cx="4910366" cy="0"/>
          </a:xfrm>
          <a:prstGeom prst="line">
            <a:avLst/>
          </a:prstGeom>
          <a:ln w="38100" cap="sq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Obrázek 10">
            <a:extLst>
              <a:ext uri="{FF2B5EF4-FFF2-40B4-BE49-F238E27FC236}">
                <a16:creationId xmlns:a16="http://schemas.microsoft.com/office/drawing/2014/main" id="{17C1E084-43DA-4F32-BC38-0A779DDC36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03653" y="332066"/>
            <a:ext cx="1984694" cy="1984694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Grafický objekt 15">
            <a:extLst>
              <a:ext uri="{FF2B5EF4-FFF2-40B4-BE49-F238E27FC236}">
                <a16:creationId xmlns:a16="http://schemas.microsoft.com/office/drawing/2014/main" id="{2E38FE36-8704-4B15-B3ED-B5C034568E6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026056" y="6170912"/>
            <a:ext cx="4642915" cy="394742"/>
          </a:xfrm>
          <a:prstGeom prst="rect">
            <a:avLst/>
          </a:prstGeom>
        </p:spPr>
      </p:pic>
      <p:pic>
        <p:nvPicPr>
          <p:cNvPr id="4" name="Grafický objekt 3">
            <a:extLst>
              <a:ext uri="{FF2B5EF4-FFF2-40B4-BE49-F238E27FC236}">
                <a16:creationId xmlns:a16="http://schemas.microsoft.com/office/drawing/2014/main" id="{48260FB5-167E-9443-AE69-16DC60C7836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944381" y="5820174"/>
            <a:ext cx="1619635" cy="1096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3877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0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74A8D0C3-8828-4945-AE3F-F718697470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819" y="1"/>
            <a:ext cx="9885238" cy="896492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11" name="Zástupný obsah 2">
            <a:extLst>
              <a:ext uri="{FF2B5EF4-FFF2-40B4-BE49-F238E27FC236}">
                <a16:creationId xmlns:a16="http://schemas.microsoft.com/office/drawing/2014/main" id="{CC8B3D67-369B-4F24-8897-F0919A3E5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147" y="1652595"/>
            <a:ext cx="11487705" cy="4409893"/>
          </a:xfrm>
        </p:spPr>
        <p:txBody>
          <a:bodyPr/>
          <a:lstStyle>
            <a:lvl1pPr marL="2286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569EDE3C-273C-4A62-8AE9-D7C37796420F}"/>
              </a:ext>
            </a:extLst>
          </p:cNvPr>
          <p:cNvCxnSpPr/>
          <p:nvPr userDrawn="1"/>
        </p:nvCxnSpPr>
        <p:spPr>
          <a:xfrm flipV="1">
            <a:off x="0" y="896493"/>
            <a:ext cx="10218057" cy="1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DD8FE222-C5DA-489E-A8D2-33FE8FCEBFB9}"/>
              </a:ext>
            </a:extLst>
          </p:cNvPr>
          <p:cNvCxnSpPr/>
          <p:nvPr userDrawn="1"/>
        </p:nvCxnSpPr>
        <p:spPr>
          <a:xfrm>
            <a:off x="11826903" y="896492"/>
            <a:ext cx="365097" cy="0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Obrázek 13">
            <a:extLst>
              <a:ext uri="{FF2B5EF4-FFF2-40B4-BE49-F238E27FC236}">
                <a16:creationId xmlns:a16="http://schemas.microsoft.com/office/drawing/2014/main" id="{89115CFD-E318-44F9-9C3F-F0D1DFB085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78781" y="226273"/>
            <a:ext cx="1340438" cy="1340438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5" name="Obdélník 14">
            <a:extLst>
              <a:ext uri="{FF2B5EF4-FFF2-40B4-BE49-F238E27FC236}">
                <a16:creationId xmlns:a16="http://schemas.microsoft.com/office/drawing/2014/main" id="{C76277FD-5BED-487E-A934-D1523A7642AC}"/>
              </a:ext>
            </a:extLst>
          </p:cNvPr>
          <p:cNvSpPr/>
          <p:nvPr userDrawn="1"/>
        </p:nvSpPr>
        <p:spPr>
          <a:xfrm>
            <a:off x="0" y="6407192"/>
            <a:ext cx="12192000" cy="450808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1"/>
              </a:solidFill>
            </a:endParaRPr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447D9C5A-7FE9-3A4D-8ADB-213088003C1A}"/>
              </a:ext>
            </a:extLst>
          </p:cNvPr>
          <p:cNvGrpSpPr/>
          <p:nvPr userDrawn="1"/>
        </p:nvGrpSpPr>
        <p:grpSpPr>
          <a:xfrm>
            <a:off x="7979502" y="6403341"/>
            <a:ext cx="3607259" cy="503999"/>
            <a:chOff x="7979502" y="6403341"/>
            <a:chExt cx="3607259" cy="503999"/>
          </a:xfrm>
        </p:grpSpPr>
        <p:pic>
          <p:nvPicPr>
            <p:cNvPr id="17" name="Grafický objekt 16">
              <a:extLst>
                <a:ext uri="{FF2B5EF4-FFF2-40B4-BE49-F238E27FC236}">
                  <a16:creationId xmlns:a16="http://schemas.microsoft.com/office/drawing/2014/main" id="{CC8969BD-C246-CA42-B13C-EE47BC3DCA3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842115" y="6403341"/>
              <a:ext cx="744646" cy="503999"/>
            </a:xfrm>
            <a:prstGeom prst="rect">
              <a:avLst/>
            </a:prstGeom>
          </p:spPr>
        </p:pic>
        <p:pic>
          <p:nvPicPr>
            <p:cNvPr id="20" name="Grafický objekt 19">
              <a:extLst>
                <a:ext uri="{FF2B5EF4-FFF2-40B4-BE49-F238E27FC236}">
                  <a16:creationId xmlns:a16="http://schemas.microsoft.com/office/drawing/2014/main" id="{E0BADCCC-4F74-4F0A-A7EF-44B904712FC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979502" y="6515641"/>
              <a:ext cx="2758663" cy="23454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462617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6">
          <p15:clr>
            <a:srgbClr val="FBAE40"/>
          </p15:clr>
        </p15:guide>
        <p15:guide id="2" pos="7582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1">
            <a:extLst>
              <a:ext uri="{FF2B5EF4-FFF2-40B4-BE49-F238E27FC236}">
                <a16:creationId xmlns:a16="http://schemas.microsoft.com/office/drawing/2014/main" id="{6BECE3A1-9B13-4F1D-A61E-AF2067EC3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819" y="1"/>
            <a:ext cx="9885238" cy="896492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cxnSp>
        <p:nvCxnSpPr>
          <p:cNvPr id="11" name="Přímá spojnice 10">
            <a:extLst>
              <a:ext uri="{FF2B5EF4-FFF2-40B4-BE49-F238E27FC236}">
                <a16:creationId xmlns:a16="http://schemas.microsoft.com/office/drawing/2014/main" id="{49F50076-713F-4EFA-BEB6-E92A7CA2E9D8}"/>
              </a:ext>
            </a:extLst>
          </p:cNvPr>
          <p:cNvCxnSpPr/>
          <p:nvPr userDrawn="1"/>
        </p:nvCxnSpPr>
        <p:spPr>
          <a:xfrm flipV="1">
            <a:off x="0" y="896493"/>
            <a:ext cx="10218057" cy="1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91C1F1F5-9E1B-45D1-B8A7-385438BD57F0}"/>
              </a:ext>
            </a:extLst>
          </p:cNvPr>
          <p:cNvCxnSpPr/>
          <p:nvPr userDrawn="1"/>
        </p:nvCxnSpPr>
        <p:spPr>
          <a:xfrm>
            <a:off x="11826903" y="896492"/>
            <a:ext cx="365097" cy="0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Obrázek 12">
            <a:extLst>
              <a:ext uri="{FF2B5EF4-FFF2-40B4-BE49-F238E27FC236}">
                <a16:creationId xmlns:a16="http://schemas.microsoft.com/office/drawing/2014/main" id="{5110A526-5ED1-4270-B431-200E8EA05C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78781" y="226273"/>
            <a:ext cx="1340438" cy="1340438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4" name="Obdélník 13">
            <a:extLst>
              <a:ext uri="{FF2B5EF4-FFF2-40B4-BE49-F238E27FC236}">
                <a16:creationId xmlns:a16="http://schemas.microsoft.com/office/drawing/2014/main" id="{E07EC997-097D-4BDE-970B-3BD77460A79F}"/>
              </a:ext>
            </a:extLst>
          </p:cNvPr>
          <p:cNvSpPr/>
          <p:nvPr userDrawn="1"/>
        </p:nvSpPr>
        <p:spPr>
          <a:xfrm>
            <a:off x="0" y="6407192"/>
            <a:ext cx="12192000" cy="450808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1"/>
              </a:solidFill>
            </a:endParaRPr>
          </a:p>
        </p:txBody>
      </p:sp>
      <p:grpSp>
        <p:nvGrpSpPr>
          <p:cNvPr id="20" name="Skupina 19">
            <a:extLst>
              <a:ext uri="{FF2B5EF4-FFF2-40B4-BE49-F238E27FC236}">
                <a16:creationId xmlns:a16="http://schemas.microsoft.com/office/drawing/2014/main" id="{20E63B92-56D5-F945-8613-CB3F227EB275}"/>
              </a:ext>
            </a:extLst>
          </p:cNvPr>
          <p:cNvGrpSpPr/>
          <p:nvPr userDrawn="1"/>
        </p:nvGrpSpPr>
        <p:grpSpPr>
          <a:xfrm>
            <a:off x="7979502" y="6403341"/>
            <a:ext cx="3607259" cy="503999"/>
            <a:chOff x="7979502" y="6403341"/>
            <a:chExt cx="3607259" cy="503999"/>
          </a:xfrm>
        </p:grpSpPr>
        <p:pic>
          <p:nvPicPr>
            <p:cNvPr id="21" name="Grafický objekt 20">
              <a:extLst>
                <a:ext uri="{FF2B5EF4-FFF2-40B4-BE49-F238E27FC236}">
                  <a16:creationId xmlns:a16="http://schemas.microsoft.com/office/drawing/2014/main" id="{8251C239-9A82-3C4F-8A6F-8FDEBACFEFD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842115" y="6403341"/>
              <a:ext cx="744646" cy="503999"/>
            </a:xfrm>
            <a:prstGeom prst="rect">
              <a:avLst/>
            </a:prstGeom>
          </p:spPr>
        </p:pic>
        <p:pic>
          <p:nvPicPr>
            <p:cNvPr id="22" name="Grafický objekt 21">
              <a:extLst>
                <a:ext uri="{FF2B5EF4-FFF2-40B4-BE49-F238E27FC236}">
                  <a16:creationId xmlns:a16="http://schemas.microsoft.com/office/drawing/2014/main" id="{D9D13083-7433-7A41-9812-10A926FB1B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979502" y="6515641"/>
              <a:ext cx="2758663" cy="23454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223141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68972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ací smín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B6EE3335-4CFA-4F78-ACC9-DCDA0C61E0E3}"/>
              </a:ext>
            </a:extLst>
          </p:cNvPr>
          <p:cNvSpPr/>
          <p:nvPr userDrawn="1"/>
        </p:nvSpPr>
        <p:spPr>
          <a:xfrm>
            <a:off x="0" y="2503486"/>
            <a:ext cx="12192000" cy="4354514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B4AA1ACA-170D-42E8-8323-B664F9958C4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503487"/>
            <a:ext cx="9144000" cy="1189622"/>
          </a:xfrm>
        </p:spPr>
        <p:txBody>
          <a:bodyPr anchor="b">
            <a:noAutofit/>
          </a:bodyPr>
          <a:lstStyle>
            <a:lvl1pPr algn="ctr">
              <a:defRPr sz="4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3E1FB666-EF45-45A1-80A5-B759B741F87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93110"/>
            <a:ext cx="9144000" cy="1564690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Podnadpis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0206028A-BD57-470C-9B71-297203A578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03653" y="283579"/>
            <a:ext cx="1984694" cy="1984694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Grafický objekt 10">
            <a:extLst>
              <a:ext uri="{FF2B5EF4-FFF2-40B4-BE49-F238E27FC236}">
                <a16:creationId xmlns:a16="http://schemas.microsoft.com/office/drawing/2014/main" id="{9500876C-494A-AE40-BB68-202F9D2E433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026056" y="6170912"/>
            <a:ext cx="4642915" cy="394742"/>
          </a:xfrm>
          <a:prstGeom prst="rect">
            <a:avLst/>
          </a:prstGeom>
        </p:spPr>
      </p:pic>
      <p:pic>
        <p:nvPicPr>
          <p:cNvPr id="12" name="Grafický objekt 11">
            <a:extLst>
              <a:ext uri="{FF2B5EF4-FFF2-40B4-BE49-F238E27FC236}">
                <a16:creationId xmlns:a16="http://schemas.microsoft.com/office/drawing/2014/main" id="{17B44333-A92B-1F45-947C-508903C71A1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944381" y="5820174"/>
            <a:ext cx="1619635" cy="1096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7685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ředělovací smín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>
            <a:extLst>
              <a:ext uri="{FF2B5EF4-FFF2-40B4-BE49-F238E27FC236}">
                <a16:creationId xmlns:a16="http://schemas.microsoft.com/office/drawing/2014/main" id="{E4590B06-0543-4571-8850-63C8D7437710}"/>
              </a:ext>
            </a:extLst>
          </p:cNvPr>
          <p:cNvSpPr/>
          <p:nvPr userDrawn="1"/>
        </p:nvSpPr>
        <p:spPr>
          <a:xfrm>
            <a:off x="0" y="2503486"/>
            <a:ext cx="12192000" cy="4354514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939BFE6-5AA9-48F7-9C79-C28DD31BA5CC}"/>
              </a:ext>
            </a:extLst>
          </p:cNvPr>
          <p:cNvSpPr/>
          <p:nvPr userDrawn="1"/>
        </p:nvSpPr>
        <p:spPr>
          <a:xfrm>
            <a:off x="4221769" y="4075589"/>
            <a:ext cx="3748462" cy="52322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0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#</a:t>
            </a:r>
            <a:r>
              <a:rPr kumimoji="0" lang="cs-CZ" sz="2800" b="0" i="0" u="none" strike="noStrike" kern="1200" cap="none" spc="30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covidneversleeps</a:t>
            </a:r>
            <a:endParaRPr kumimoji="0" lang="cs-CZ" sz="2800" b="0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6E93BC90-CA18-4B4A-BD99-CD309B767FB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03653" y="283579"/>
            <a:ext cx="1984694" cy="1984694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Grafický objekt 8">
            <a:extLst>
              <a:ext uri="{FF2B5EF4-FFF2-40B4-BE49-F238E27FC236}">
                <a16:creationId xmlns:a16="http://schemas.microsoft.com/office/drawing/2014/main" id="{A9EE4D8D-F381-054C-B05F-C0F073A786D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026056" y="6170912"/>
            <a:ext cx="4642915" cy="394742"/>
          </a:xfrm>
          <a:prstGeom prst="rect">
            <a:avLst/>
          </a:prstGeom>
        </p:spPr>
      </p:pic>
      <p:pic>
        <p:nvPicPr>
          <p:cNvPr id="11" name="Grafický objekt 10">
            <a:extLst>
              <a:ext uri="{FF2B5EF4-FFF2-40B4-BE49-F238E27FC236}">
                <a16:creationId xmlns:a16="http://schemas.microsoft.com/office/drawing/2014/main" id="{4E187FAC-8385-4A41-BD8D-043AE215E17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944381" y="5820174"/>
            <a:ext cx="1619635" cy="1096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184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6462A3-4614-4CCF-B066-ED14F7851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A9A065F-A4AE-46CD-8CA4-E86C2C9DB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C95BD3-67F6-4B1B-804E-C48336310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18.11.2021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264C30-9A4B-4261-B882-CAF7C9861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E76F8A-A8AC-4D9D-AA5B-7917B3B10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3454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uze nadpis minimál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>
            <a:extLst>
              <a:ext uri="{FF2B5EF4-FFF2-40B4-BE49-F238E27FC236}">
                <a16:creationId xmlns:a16="http://schemas.microsoft.com/office/drawing/2014/main" id="{4F31B8D1-4DDF-4FB2-AC58-4A1374AC35A4}"/>
              </a:ext>
            </a:extLst>
          </p:cNvPr>
          <p:cNvSpPr/>
          <p:nvPr userDrawn="1"/>
        </p:nvSpPr>
        <p:spPr>
          <a:xfrm>
            <a:off x="1" y="1"/>
            <a:ext cx="12192000" cy="576000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4DAA469B-B863-447B-ABF4-3B7AFDB736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740" y="2"/>
            <a:ext cx="5396696" cy="576000"/>
          </a:xfrm>
        </p:spPr>
        <p:txBody>
          <a:bodyPr>
            <a:noAutofit/>
          </a:bodyPr>
          <a:lstStyle>
            <a:lvl1pPr>
              <a:defRPr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263989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CC1D3C-3C45-4CDE-8C50-E9B54531E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DDE7F67-DFE1-4955-A5EC-578B6D234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7BCCAA2-482E-417A-BB45-47228BCC1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403773A-C9D4-4C39-95F3-76F9E89A5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18.11.2021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20B03AC-2A32-4470-A086-A921220A2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D0128CD-27B6-4FCF-BE55-E570B38A6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646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EC43F7-4CE4-4D42-941A-E4BC3241B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423597C-D66C-416D-B6BF-FA406C61F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EE5280B-A5BD-4A51-A5D9-249AE953D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0CF8BFCA-090B-4561-8E1A-D7426A78FC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13BB2F4-F03D-4261-A0C3-78AE02EE7F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9DEA5A8-9BE9-4937-B95A-6EEFDCB2A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18.11.2021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2FA513E-9142-45F3-B525-297A1B230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174F380-EE16-43EA-811B-17EB29DAC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44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04B422-81D7-481C-903D-BAB87D09B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A47B207-6EE8-4462-841C-55EFF3CD1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18.11.2021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C25E343-B5B8-4B55-9DDE-AB5AA4FB4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32F3F1-C931-4867-B21E-9D323C88B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922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DBEC7E7-E04C-46DC-A7DC-C606EB4E6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18.11.2021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1DC139F-B21F-418A-854A-1F23CEB31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2DF6473-2FF0-4356-A485-8BE066305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47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D7083E-BB5E-4816-B292-BBBDFBD99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A17A9C-449F-44C2-8F73-5D77D797A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2D037AE-C6BA-4F6B-B05A-098AA7B13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AB0551D-E99B-40EB-BCE7-60FE25B05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18.11.2021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A31DD6C-30D4-4D32-B96B-50000C03B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28D9CD2-70DE-4358-954A-E3FCA931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832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753F86-29A7-45C4-B836-9DDBEE813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AB6EFE1-3019-4953-A852-8F1E784A6C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20AF383-0FAC-428D-B633-F2C750B26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07AD49-78D1-4875-97D4-7193EB1C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18.11.2021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CBFD1B3-EFC4-46BD-A519-B1292B648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A87929F-8265-44A8-8A44-7EE299BBA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6337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e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DE04B09-BE14-4E60-8073-0F7D5FCB1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7DE8703-4F80-40B2-8893-EE8D971F7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BB1138-4576-4962-887C-561E9A6F62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C2186-01DB-4510-8A05-784FE9AA5AD3}" type="datetimeFigureOut">
              <a:rPr lang="cs-CZ" smtClean="0"/>
              <a:t>18.11.2021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C2005D-17A7-4B07-8A8E-9351123D30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39EDCC0-E801-427D-BD3F-073A1A68E8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04926"/>
            <a:ext cx="10515600" cy="4319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197543"/>
            <a:ext cx="12469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073E4-06FD-6D40-9982-0E8CCC73F560}" type="datetime1">
              <a:t>18.11.2021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1872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708" y="6187253"/>
            <a:ext cx="10390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13053-D514-8448-BD9B-6AC86BD996A2}" type="slidenum">
              <a:t>‹#›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964BFAD-E371-A44E-A2DA-B96F71D70854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376539" y="5925500"/>
            <a:ext cx="1440000" cy="63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505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lnSpc>
          <a:spcPct val="90000"/>
        </a:lnSpc>
        <a:spcBef>
          <a:spcPts val="1000"/>
        </a:spcBef>
        <a:buFont typeface="System Font Regular"/>
        <a:buChar char="–"/>
        <a:tabLst/>
        <a:defRPr sz="2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11200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068388" indent="-357188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4239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17795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>
          <p15:clr>
            <a:srgbClr val="F26B43"/>
          </p15:clr>
        </p15:guide>
        <p15:guide id="2" pos="7151">
          <p15:clr>
            <a:srgbClr val="F26B43"/>
          </p15:clr>
        </p15:guide>
        <p15:guide id="3" orient="horz" pos="4133">
          <p15:clr>
            <a:srgbClr val="F26B43"/>
          </p15:clr>
        </p15:guide>
        <p15:guide id="4" pos="529">
          <p15:clr>
            <a:srgbClr val="F26B43"/>
          </p15:clr>
        </p15:guide>
        <p15:guide id="5" orient="horz" pos="3543">
          <p15:clr>
            <a:srgbClr val="F26B43"/>
          </p15:clr>
        </p15:guide>
        <p15:guide id="6" orient="horz" pos="663">
          <p15:clr>
            <a:srgbClr val="F26B43"/>
          </p15:clr>
        </p15:guide>
        <p15:guide id="7" orient="horz" pos="822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E29F1E6-ED0B-46BA-8E34-71ED3EB59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438496F-B824-41C1-AA93-D9881432A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38762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onemocneni-aktualne.mzcr.cz/covid-19/kraje/HKK" TargetMode="External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89742A18-5492-4B4E-B61F-49006AF7E37A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12BC6F6-7BA8-4F55-8619-68E4F90A1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78800"/>
            <a:ext cx="9144000" cy="2250291"/>
          </a:xfrm>
        </p:spPr>
        <p:txBody>
          <a:bodyPr>
            <a:noAutofit/>
          </a:bodyPr>
          <a:lstStyle/>
          <a:p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Přehled epidemické situace a stavu očkování</a:t>
            </a:r>
            <a:b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v Královéhradeckém kraji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D649B9A-D1EE-41AE-A9D4-4B276E1A9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500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20F01F22-7C8C-41CF-8FA4-176EFCF9E56F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E88F4AC-3EB6-4648-BF73-4809860F23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E5C570B-BD7E-4700-B8B2-B4829E54E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4725" y="2091108"/>
            <a:ext cx="5981700" cy="26757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8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Děkuji za pozornost</a:t>
            </a:r>
          </a:p>
          <a:p>
            <a:pPr marL="0" indent="0" algn="ctr">
              <a:buNone/>
            </a:pPr>
            <a:endParaRPr lang="cs-CZ" sz="4800" dirty="0">
              <a:solidFill>
                <a:srgbClr val="2B2B82"/>
              </a:solidFill>
              <a:latin typeface="Franklin Gothic Demi" panose="020B0703020102020204" pitchFamily="34" charset="0"/>
            </a:endParaRPr>
          </a:p>
          <a:p>
            <a:pPr marL="0" indent="0" algn="ctr">
              <a:buNone/>
            </a:pPr>
            <a:r>
              <a:rPr lang="cs-CZ" dirty="0">
                <a:solidFill>
                  <a:srgbClr val="2B2B82"/>
                </a:solidFill>
                <a:latin typeface="Franklin Gothic Demi" panose="020B0703020102020204" pitchFamily="34" charset="0"/>
              </a:rPr>
              <a:t>Martin Červíček</a:t>
            </a:r>
          </a:p>
          <a:p>
            <a:pPr marL="0" indent="0" algn="ctr">
              <a:buNone/>
            </a:pPr>
            <a:r>
              <a:rPr lang="cs-CZ" dirty="0">
                <a:solidFill>
                  <a:srgbClr val="2B2B82"/>
                </a:solidFill>
                <a:latin typeface="Franklin Gothic Book" panose="020B0503020102020204" pitchFamily="34" charset="0"/>
              </a:rPr>
              <a:t>hejtman</a:t>
            </a:r>
          </a:p>
        </p:txBody>
      </p:sp>
    </p:spTree>
    <p:extLst>
      <p:ext uri="{BB962C8B-B14F-4D97-AF65-F5344CB8AC3E}">
        <p14:creationId xmlns:p14="http://schemas.microsoft.com/office/powerpoint/2010/main" val="3534925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E1AF99DF-D06C-4C73-BF26-4E9AF1A21579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Aktuální situace v Královéhradeckém kraji</a:t>
            </a:r>
            <a:b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 14. 11.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graphicFrame>
        <p:nvGraphicFramePr>
          <p:cNvPr id="9" name="Zástupný symbol pro obsah 8">
            <a:extLst>
              <a:ext uri="{FF2B5EF4-FFF2-40B4-BE49-F238E27FC236}">
                <a16:creationId xmlns:a16="http://schemas.microsoft.com/office/drawing/2014/main" id="{D9F05816-7F1A-447B-B97C-D529FFB350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2352624"/>
              </p:ext>
            </p:extLst>
          </p:nvPr>
        </p:nvGraphicFramePr>
        <p:xfrm>
          <a:off x="1656121" y="2126697"/>
          <a:ext cx="9564329" cy="3054077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710113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2442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218,4/den)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7denní počet nových případů na 100 tis. obyv.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443,4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1232409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potvrzených případů od 1.3.2020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110.780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4498099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vyléčených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104.764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556811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úmrtí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1.844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3192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640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DAF9FF-5968-49D4-81D1-11C25044C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Kapacita lůžkové péče C+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F2C57FE-72F9-43C0-8BE1-3F2F7EAEE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513053-D514-8448-BD9B-6AC86BD996A2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2B2B82">
                    <a:tint val="75000"/>
                  </a:srgbClr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2B2B82">
                  <a:tint val="75000"/>
                </a:srgbClr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86A974F4-BF42-420D-A0E3-48A0B8B9E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2513"/>
            <a:ext cx="10515600" cy="4572001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marL="0" indent="0" algn="just">
              <a:buNone/>
            </a:pPr>
            <a:r>
              <a:rPr lang="cs-CZ" sz="2000" dirty="0">
                <a:solidFill>
                  <a:schemeClr val="tx1"/>
                </a:solidFill>
                <a:latin typeface="+mj-lt"/>
              </a:rPr>
              <a:t>Nemocnice  podle potřeby navyšují počty lůžek pro </a:t>
            </a:r>
            <a:r>
              <a:rPr lang="cs-CZ" sz="2000" dirty="0" err="1">
                <a:solidFill>
                  <a:schemeClr val="tx1"/>
                </a:solidFill>
                <a:latin typeface="+mj-lt"/>
              </a:rPr>
              <a:t>covid</a:t>
            </a:r>
            <a:r>
              <a:rPr lang="cs-CZ" sz="2000" dirty="0">
                <a:solidFill>
                  <a:schemeClr val="tx1"/>
                </a:solidFill>
                <a:latin typeface="+mj-lt"/>
              </a:rPr>
              <a:t> pozitivní pacienty</a:t>
            </a:r>
          </a:p>
        </p:txBody>
      </p:sp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4BCD551D-366C-454E-BD12-137C3D8281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032957"/>
              </p:ext>
            </p:extLst>
          </p:nvPr>
        </p:nvGraphicFramePr>
        <p:xfrm>
          <a:off x="1643337" y="1414558"/>
          <a:ext cx="8347045" cy="2994217"/>
        </p:xfrm>
        <a:graphic>
          <a:graphicData uri="http://schemas.openxmlformats.org/drawingml/2006/table">
            <a:tbl>
              <a:tblPr/>
              <a:tblGrid>
                <a:gridCol w="2556556">
                  <a:extLst>
                    <a:ext uri="{9D8B030D-6E8A-4147-A177-3AD203B41FA5}">
                      <a16:colId xmlns:a16="http://schemas.microsoft.com/office/drawing/2014/main" val="4214855361"/>
                    </a:ext>
                  </a:extLst>
                </a:gridCol>
                <a:gridCol w="973515">
                  <a:extLst>
                    <a:ext uri="{9D8B030D-6E8A-4147-A177-3AD203B41FA5}">
                      <a16:colId xmlns:a16="http://schemas.microsoft.com/office/drawing/2014/main" val="2796918159"/>
                    </a:ext>
                  </a:extLst>
                </a:gridCol>
                <a:gridCol w="931884">
                  <a:extLst>
                    <a:ext uri="{9D8B030D-6E8A-4147-A177-3AD203B41FA5}">
                      <a16:colId xmlns:a16="http://schemas.microsoft.com/office/drawing/2014/main" val="2749587344"/>
                    </a:ext>
                  </a:extLst>
                </a:gridCol>
                <a:gridCol w="926478">
                  <a:extLst>
                    <a:ext uri="{9D8B030D-6E8A-4147-A177-3AD203B41FA5}">
                      <a16:colId xmlns:a16="http://schemas.microsoft.com/office/drawing/2014/main" val="3652915394"/>
                    </a:ext>
                  </a:extLst>
                </a:gridCol>
                <a:gridCol w="978920">
                  <a:extLst>
                    <a:ext uri="{9D8B030D-6E8A-4147-A177-3AD203B41FA5}">
                      <a16:colId xmlns:a16="http://schemas.microsoft.com/office/drawing/2014/main" val="545310427"/>
                    </a:ext>
                  </a:extLst>
                </a:gridCol>
                <a:gridCol w="996401">
                  <a:extLst>
                    <a:ext uri="{9D8B030D-6E8A-4147-A177-3AD203B41FA5}">
                      <a16:colId xmlns:a16="http://schemas.microsoft.com/office/drawing/2014/main" val="4175516932"/>
                    </a:ext>
                  </a:extLst>
                </a:gridCol>
                <a:gridCol w="983291">
                  <a:extLst>
                    <a:ext uri="{9D8B030D-6E8A-4147-A177-3AD203B41FA5}">
                      <a16:colId xmlns:a16="http://schemas.microsoft.com/office/drawing/2014/main" val="3626245086"/>
                    </a:ext>
                  </a:extLst>
                </a:gridCol>
              </a:tblGrid>
              <a:tr h="41723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15.11.21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kapacita intenzivní péče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obsazená intenzivní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volná intenzivní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kapacita standardní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obsazená standardní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volná standardní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102322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Fakultní nemocnice Hradec Králové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19784949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Oblastní nemocnice Trutnov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85774897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Oblastní nemocnice Náchod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81891173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Oblastní nemocnice Jičín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6451728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Nemocnice Rychnov nad Kněžnou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633296"/>
                  </a:ext>
                </a:extLst>
              </a:tr>
              <a:tr h="33200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Městská nemocnice Dvůr Králové </a:t>
                      </a:r>
                      <a:r>
                        <a:rPr lang="cs-CZ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n.L.</a:t>
                      </a:r>
                      <a:endParaRPr lang="cs-CZ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35109190"/>
                  </a:ext>
                </a:extLst>
              </a:tr>
              <a:tr h="33200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Nemocnice Vrchlabí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0892298"/>
                  </a:ext>
                </a:extLst>
              </a:tr>
              <a:tr h="33200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4757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4167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Národní dispečink lůžkové péče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9001173" y="3130491"/>
            <a:ext cx="29233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* Izolační lůžka IP jsou umístěna na neinfekčních odděleních IP.</a:t>
            </a:r>
          </a:p>
        </p:txBody>
      </p:sp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332819" y="1043712"/>
          <a:ext cx="8632615" cy="5324768"/>
        </p:xfrm>
        <a:graphic>
          <a:graphicData uri="http://schemas.openxmlformats.org/drawingml/2006/table">
            <a:tbl>
              <a:tblPr/>
              <a:tblGrid>
                <a:gridCol w="1987686">
                  <a:extLst>
                    <a:ext uri="{9D8B030D-6E8A-4147-A177-3AD203B41FA5}">
                      <a16:colId xmlns:a16="http://schemas.microsoft.com/office/drawing/2014/main" val="1012768603"/>
                    </a:ext>
                  </a:extLst>
                </a:gridCol>
                <a:gridCol w="1132060">
                  <a:extLst>
                    <a:ext uri="{9D8B030D-6E8A-4147-A177-3AD203B41FA5}">
                      <a16:colId xmlns:a16="http://schemas.microsoft.com/office/drawing/2014/main" val="2796116234"/>
                    </a:ext>
                  </a:extLst>
                </a:gridCol>
                <a:gridCol w="1118896">
                  <a:extLst>
                    <a:ext uri="{9D8B030D-6E8A-4147-A177-3AD203B41FA5}">
                      <a16:colId xmlns:a16="http://schemas.microsoft.com/office/drawing/2014/main" val="493389259"/>
                    </a:ext>
                  </a:extLst>
                </a:gridCol>
                <a:gridCol w="1118896">
                  <a:extLst>
                    <a:ext uri="{9D8B030D-6E8A-4147-A177-3AD203B41FA5}">
                      <a16:colId xmlns:a16="http://schemas.microsoft.com/office/drawing/2014/main" val="3993559920"/>
                    </a:ext>
                  </a:extLst>
                </a:gridCol>
                <a:gridCol w="1171551">
                  <a:extLst>
                    <a:ext uri="{9D8B030D-6E8A-4147-A177-3AD203B41FA5}">
                      <a16:colId xmlns:a16="http://schemas.microsoft.com/office/drawing/2014/main" val="3009210468"/>
                    </a:ext>
                  </a:extLst>
                </a:gridCol>
                <a:gridCol w="931975">
                  <a:extLst>
                    <a:ext uri="{9D8B030D-6E8A-4147-A177-3AD203B41FA5}">
                      <a16:colId xmlns:a16="http://schemas.microsoft.com/office/drawing/2014/main" val="4047495685"/>
                    </a:ext>
                  </a:extLst>
                </a:gridCol>
                <a:gridCol w="1171551">
                  <a:extLst>
                    <a:ext uri="{9D8B030D-6E8A-4147-A177-3AD203B41FA5}">
                      <a16:colId xmlns:a16="http://schemas.microsoft.com/office/drawing/2014/main" val="2787621138"/>
                    </a:ext>
                  </a:extLst>
                </a:gridCol>
              </a:tblGrid>
              <a:tr h="209522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Infekční oddělení</a:t>
                      </a: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717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0062333"/>
                  </a:ext>
                </a:extLst>
              </a:tr>
              <a:tr h="216560">
                <a:tc gridSpan="7">
                  <a:txBody>
                    <a:bodyPr/>
                    <a:lstStyle/>
                    <a:p>
                      <a:pPr algn="l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Přehled kapacit lůžek IP na Infekčním oddělení (ARO + JIP) v ČR k 15.11. 2021, 11:30 h</a:t>
                      </a: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742124"/>
                  </a:ext>
                </a:extLst>
              </a:tr>
              <a:tr h="191810"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9532507"/>
                  </a:ext>
                </a:extLst>
              </a:tr>
              <a:tr h="19181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B8B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Lůžka IP na Infekčním oddělení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B8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245179"/>
                  </a:ext>
                </a:extLst>
              </a:tr>
              <a:tr h="74867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Celková kapacita IP lůžek</a:t>
                      </a:r>
                      <a:b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(HFNO+UPV)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B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Volná lůžka HFNO</a:t>
                      </a:r>
                      <a:b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(JIP)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B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HFNO pro Covid+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B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Volná lůžka UPV</a:t>
                      </a:r>
                      <a:b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(ARO)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B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UPV pro Covid+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B8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2493630"/>
                  </a:ext>
                </a:extLst>
              </a:tr>
              <a:tr h="1856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Hl. m. Praha 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7E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1962024"/>
                  </a:ext>
                </a:extLst>
              </a:tr>
              <a:tr h="1856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8716790"/>
                  </a:ext>
                </a:extLst>
              </a:tr>
              <a:tr h="1856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569755"/>
                  </a:ext>
                </a:extLst>
              </a:tr>
              <a:tr h="1856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434253"/>
                  </a:ext>
                </a:extLst>
              </a:tr>
              <a:tr h="1856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8727659"/>
                  </a:ext>
                </a:extLst>
              </a:tr>
              <a:tr h="1856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377149"/>
                  </a:ext>
                </a:extLst>
              </a:tr>
              <a:tr h="1856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6077309"/>
                  </a:ext>
                </a:extLst>
              </a:tr>
              <a:tr h="19335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2226299"/>
                  </a:ext>
                </a:extLst>
              </a:tr>
              <a:tr h="1856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6967589"/>
                  </a:ext>
                </a:extLst>
              </a:tr>
              <a:tr h="1856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9232655"/>
                  </a:ext>
                </a:extLst>
              </a:tr>
              <a:tr h="1856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B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7262915"/>
                  </a:ext>
                </a:extLst>
              </a:tr>
              <a:tr h="1856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9206560"/>
                  </a:ext>
                </a:extLst>
              </a:tr>
              <a:tr h="1856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7E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194690"/>
                  </a:ext>
                </a:extLst>
              </a:tr>
              <a:tr h="19181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496887"/>
                  </a:ext>
                </a:extLst>
              </a:tr>
              <a:tr h="20882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Celkové kapacity ČR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4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101" marR="5101" marT="51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2091699"/>
                  </a:ext>
                </a:extLst>
              </a:tr>
              <a:tr h="185622">
                <a:tc gridSpan="6">
                  <a:txBody>
                    <a:bodyPr/>
                    <a:lstStyle/>
                    <a:p>
                      <a:pPr algn="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Zdroj: Online databáze NDLP ÚZIS </a:t>
                      </a: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5102638"/>
                  </a:ext>
                </a:extLst>
              </a:tr>
              <a:tr h="179435"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8654748"/>
                  </a:ext>
                </a:extLst>
              </a:tr>
              <a:tr h="352683"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Legenda:  </a:t>
                      </a: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100 - 50,1 %</a:t>
                      </a: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50 - 30,1 %</a:t>
                      </a: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30 - 20,1 %</a:t>
                      </a: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20 - 10,1 %</a:t>
                      </a: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89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10 - 0 %</a:t>
                      </a: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celkových kapacit</a:t>
                      </a: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5568141"/>
                  </a:ext>
                </a:extLst>
              </a:tr>
              <a:tr h="185622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Nemocnice s aktualizací starší 48 hod.: </a:t>
                      </a: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6x</a:t>
                      </a: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1" marR="5101" marT="51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02975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1235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Počet podaných dávek k 14. 11.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7" name="Zástupný symbol pro obsah 6">
            <a:extLst>
              <a:ext uri="{FF2B5EF4-FFF2-40B4-BE49-F238E27FC236}">
                <a16:creationId xmlns:a16="http://schemas.microsoft.com/office/drawing/2014/main" id="{AD5ACA6F-04F1-4B90-A740-521CD1BDFD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4832249"/>
              </p:ext>
            </p:extLst>
          </p:nvPr>
        </p:nvGraphicFramePr>
        <p:xfrm>
          <a:off x="838198" y="1299881"/>
          <a:ext cx="10515604" cy="4877088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180313123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86313916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424148755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60429495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401507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928611138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74581444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81020296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622827662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03161038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20433243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819244243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346754219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56229992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74125747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995254887"/>
                    </a:ext>
                  </a:extLst>
                </a:gridCol>
              </a:tblGrid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5495714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67 891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219 655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180 152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210 430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209 980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245 291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227 473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163 583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151 465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127 699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145 965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281 957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144 983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2 376 524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0734158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38 765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87 132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49 501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65 511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81 891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118 329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136 322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108 038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107 534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105 262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126 241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222 516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86 800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1 333 842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3876319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21 958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56 742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38 462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45 942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64 302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72 516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60 525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61 552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63 161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71 928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124 064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57 977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769 193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6889394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18 315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52 974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31 898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39 823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45 825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59 656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67 503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53 878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54 074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53 289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62 598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107 643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48 076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695 552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5046296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9 049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25 899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13 145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16 905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19 503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27 337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34 045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28 400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28 354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31 152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53 728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22 552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337 094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650409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25 751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69 799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35 511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44 602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54 086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77 221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94 052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74 597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74 126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69 650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82 281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144 086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55 103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900 865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2845843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14 148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38 304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20 791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26 583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30 935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42 454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50 155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38 871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38 689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37 342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46 021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85 475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34 598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504 366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1485099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16 868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48 552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25 836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31 720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38 098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54 446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64 702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52 872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52 453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51 385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61 754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110 842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52 480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662 008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6085150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13 299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42 663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28 453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33 458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47 506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54 786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44 505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44 951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46 027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54 485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92 134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43 593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568 607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1648018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16 050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42 666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21 832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28 715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34 995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47 481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55 787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46 987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49 252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49 524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53 904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92 061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43 776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583 030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2292893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30 486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115 802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81 880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92 814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100 891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125 159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132 110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107 177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108 624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105 850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117 877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211 373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99 359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1 429 402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7403827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13 652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46 368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26 557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32 139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38 325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54 502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64 074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52 745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54 875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55 650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64 780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113 589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53 579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670 835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3413218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13 877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46 509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30 380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37 002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51 870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60 872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51 574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54 377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56 160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62 410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105 243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50 875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643 934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6629730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27 178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93 014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51 887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66 971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77 528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106 424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125 405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109 760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115 583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109 354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120 182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206 618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94 263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1 304 167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2709123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327 287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986 079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614 586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753 508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848 459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1 121 978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1 239 802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993 512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995 909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957 378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1 101 578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1 951 329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888 014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12 779 419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3588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784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Ukončené očkování k 14. 11.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7" name="Zástupný symbol pro obsah 6">
            <a:extLst>
              <a:ext uri="{FF2B5EF4-FFF2-40B4-BE49-F238E27FC236}">
                <a16:creationId xmlns:a16="http://schemas.microsoft.com/office/drawing/2014/main" id="{D3C44474-2E84-42E8-941F-5A4CFDFC85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1202106"/>
              </p:ext>
            </p:extLst>
          </p:nvPr>
        </p:nvGraphicFramePr>
        <p:xfrm>
          <a:off x="838198" y="1210235"/>
          <a:ext cx="10515604" cy="4966736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200594416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45617651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07460750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402695841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60107400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017566787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90480162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510003959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577378044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91848668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96945414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221518806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32289179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60195868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44438421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916978700"/>
                    </a:ext>
                  </a:extLst>
                </a:gridCol>
              </a:tblGrid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66314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31 484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110 193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90 137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104 818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104 532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122 031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112 876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80 956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74 451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62 229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70 797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121 508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58 508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1 144 520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1342551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18 092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42 500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24 256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32 133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40 292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58 297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67 141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53 270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52 948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51 989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62 650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101 655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36 982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642 205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9014672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27 977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14 860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31 828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35 921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29 911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30 487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31 450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35 940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56 064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23 807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370 285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4251938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25 893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15 757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19 686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22 655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29 581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33 464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26 681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26 638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26 268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30 990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49 377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20 518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336 106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6384024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12 766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8 377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9 693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13 564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16 808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13 333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15 343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24 134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162 436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8106865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12 027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34 314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17 677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22 163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26 884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38 313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46 550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36 924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36 583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34 465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40 811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67 149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23 201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437 061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1005818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18 542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12 951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15 149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20 786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24 576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18 919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18 417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38 334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240 352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2366256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23 582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12 620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15 516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18 721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26 781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31 813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25 936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25 747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25 421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30 552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50 664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22 204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317 572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6995691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21 395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11 568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14 434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16 976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24 013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27 696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22 457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22 610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23 091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27 408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42 662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17 988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278 481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6439042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21 060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10 892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17 457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23 669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27 762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23 424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24 464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24 817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43 056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18 920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284 295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8801756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58 273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41 313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46 614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50 651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62 721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66 146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53 481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54 027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52 689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58 762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97 765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42 000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698 642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8398411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23 040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13 239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15 949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31 794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26 101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27 158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27 691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32 276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52 466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23 220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325 480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8263303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23 034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11 347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15 045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18 401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25 905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30 350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25 699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26 897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27 791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30 851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48 073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22 183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311 942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297354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12 666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46 652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26 295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33 697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38 883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53 265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62 609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54 685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57 480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54 534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60 131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95 250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40 472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636 619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1123948"/>
                  </a:ext>
                </a:extLst>
              </a:tr>
              <a:tr h="31042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152 700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489 221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306 554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374 634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422 100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557 821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615 506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492 619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492 440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474 185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546 321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888 157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373 738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6 185 996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20893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1259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Posilující očkování k 14. 11.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962E29AF-F20C-42CB-943F-8F083F3C55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0553841"/>
              </p:ext>
            </p:extLst>
          </p:nvPr>
        </p:nvGraphicFramePr>
        <p:xfrm>
          <a:off x="838198" y="1272987"/>
          <a:ext cx="10515604" cy="4903968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291282861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05867740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203995848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426955384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19494230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944556997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10928916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12529163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85717063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85224577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85720186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69373308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2924628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938125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26278038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03601058"/>
                    </a:ext>
                  </a:extLst>
                </a:gridCol>
              </a:tblGrid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323310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40 447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27 912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108 564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9680918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20 932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12 363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52 036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2536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13 031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32 500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1533657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9 886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27 287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174605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13 526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6088987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11 354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8 477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32 615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547544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9 345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22 199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3124327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7 920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27 152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591169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8 221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23 437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3969702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5020011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17 626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15 425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53 056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3034658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9 365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24 947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8276322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25 326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273248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18 060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13 272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49 076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4714853"/>
                  </a:ext>
                </a:extLst>
              </a:tr>
              <a:tr h="30649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8 207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12 182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19 702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25 860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23 772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27 346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26 233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26 507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191 005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139 860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510 725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3882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9075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Praktičtí lékaři – dávky k 14. 11.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56B1C16B-C0DE-4F12-90CF-99D6B3C7AC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2167760"/>
              </p:ext>
            </p:extLst>
          </p:nvPr>
        </p:nvGraphicFramePr>
        <p:xfrm>
          <a:off x="838198" y="1281953"/>
          <a:ext cx="10515604" cy="4895008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250705866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19389719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742916842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51926219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93462585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356521551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419133348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03179091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796489726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55578991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69412272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109987275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42611173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09372425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551050589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950296432"/>
                    </a:ext>
                  </a:extLst>
                </a:gridCol>
              </a:tblGrid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6060165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8 354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7 955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10 790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10 927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9 823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11 034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12 636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19 747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45 997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18 819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173 973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3490947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8 430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9 326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12 117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19 904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47 429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15 463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154 491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9724837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9 094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23 348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11 125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76 480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5145406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18 019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56 180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6321922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17 195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49 010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9376677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10 163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26 172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75 393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6840894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19 656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65 294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4754141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12 994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32 257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10 733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99 521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2329308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29 407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11 349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87 900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1844541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20 146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62 067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4037879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9 311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12 030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16 735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27 993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70 241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22 929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198 043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0196271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9 728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16 917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39 685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12 077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106 777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5422457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14 752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42 681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21 291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116 178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9511983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8 272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10 503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13 757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20 269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53 440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21 882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157 439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82784"/>
                  </a:ext>
                </a:extLst>
              </a:tr>
              <a:tr h="305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45 820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37 645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44 589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52 128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69 666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79 795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75 468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90 358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119 481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194 774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485 673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181 104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1 478 746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9498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038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Informace COVID-19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70E0F8C5-58C5-4603-9D08-494ED8906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8679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cs-CZ" dirty="0">
                <a:hlinkClick r:id="rId3"/>
              </a:rPr>
              <a:t>COVID-19 | Královéhradecký kraj Onemocnění aktuálně od MZČR (mzcr.cz)</a:t>
            </a:r>
            <a:endParaRPr lang="cs-CZ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6187C8FB-0D62-4D64-87C7-25735B9F48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4966" y="1882588"/>
            <a:ext cx="7745506" cy="429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43731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otiv Office">
  <a:themeElements>
    <a:clrScheme name="Barvy KHK">
      <a:dk1>
        <a:srgbClr val="2B2B82"/>
      </a:dk1>
      <a:lt1>
        <a:srgbClr val="FFFFFF"/>
      </a:lt1>
      <a:dk2>
        <a:srgbClr val="2B2B82"/>
      </a:dk2>
      <a:lt2>
        <a:srgbClr val="E6E6E6"/>
      </a:lt2>
      <a:accent1>
        <a:srgbClr val="C3001E"/>
      </a:accent1>
      <a:accent2>
        <a:srgbClr val="9D9DA1"/>
      </a:accent2>
      <a:accent3>
        <a:srgbClr val="2B2B82"/>
      </a:accent3>
      <a:accent4>
        <a:srgbClr val="549534"/>
      </a:accent4>
      <a:accent5>
        <a:srgbClr val="FBB824"/>
      </a:accent5>
      <a:accent6>
        <a:srgbClr val="EA3C95"/>
      </a:accent6>
      <a:hlink>
        <a:srgbClr val="2B2B82"/>
      </a:hlink>
      <a:folHlink>
        <a:srgbClr val="2B2B8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621A0F06-C68C-6B40-B2FD-73B32FF8D7D1}" vid="{E4057F24-EDAB-2B48-9201-95E380ABC8A6}"/>
    </a:ext>
  </a:extLst>
</a:theme>
</file>

<file path=ppt/theme/theme3.xml><?xml version="1.0" encoding="utf-8"?>
<a:theme xmlns:a="http://schemas.openxmlformats.org/drawingml/2006/main" name="2_Motiv Office">
  <a:themeElements>
    <a:clrScheme name="COVID barvy">
      <a:dk1>
        <a:srgbClr val="000000"/>
      </a:dk1>
      <a:lt1>
        <a:srgbClr val="FFFFFF"/>
      </a:lt1>
      <a:dk2>
        <a:srgbClr val="D31145"/>
      </a:dk2>
      <a:lt2>
        <a:srgbClr val="FFFFFF"/>
      </a:lt2>
      <a:accent1>
        <a:srgbClr val="D31145"/>
      </a:accent1>
      <a:accent2>
        <a:srgbClr val="305983"/>
      </a:accent2>
      <a:accent3>
        <a:srgbClr val="00CD61"/>
      </a:accent3>
      <a:accent4>
        <a:srgbClr val="4010B7"/>
      </a:accent4>
      <a:accent5>
        <a:srgbClr val="E8EAEA"/>
      </a:accent5>
      <a:accent6>
        <a:srgbClr val="690923"/>
      </a:accent6>
      <a:hlink>
        <a:srgbClr val="FFFFFF"/>
      </a:hlink>
      <a:folHlink>
        <a:srgbClr val="FF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vid-reporting-20200715" id="{379A0E5D-63B7-482A-BD5E-A4CD691F8FBC}" vid="{74C76523-B6A0-4B86-942B-0A5EF321F495}"/>
    </a:ext>
  </a:extLst>
</a:theme>
</file>

<file path=ppt/theme/theme4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7414</TotalTime>
  <Words>2301</Words>
  <Application>Microsoft Office PowerPoint</Application>
  <PresentationFormat>Širokoúhlá obrazovka</PresentationFormat>
  <Paragraphs>1232</Paragraphs>
  <Slides>10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10</vt:i4>
      </vt:variant>
    </vt:vector>
  </HeadingPairs>
  <TitlesOfParts>
    <vt:vector size="21" baseType="lpstr">
      <vt:lpstr>Arial</vt:lpstr>
      <vt:lpstr>Calibri</vt:lpstr>
      <vt:lpstr>Calibri Light</vt:lpstr>
      <vt:lpstr>Franklin Gothic Book</vt:lpstr>
      <vt:lpstr>Franklin Gothic Demi</vt:lpstr>
      <vt:lpstr>Franklin Gothic Medium</vt:lpstr>
      <vt:lpstr>Segoe UI</vt:lpstr>
      <vt:lpstr>System Font Regular</vt:lpstr>
      <vt:lpstr>Motiv Office</vt:lpstr>
      <vt:lpstr>1_Motiv Office</vt:lpstr>
      <vt:lpstr>2_Motiv Office</vt:lpstr>
      <vt:lpstr>Přehled epidemické situace a stavu očkování v Královéhradeckém kraji</vt:lpstr>
      <vt:lpstr>Aktuální situace v Královéhradeckém kraji k 14. 11. 2021</vt:lpstr>
      <vt:lpstr>Kapacita lůžkové péče C+</vt:lpstr>
      <vt:lpstr>Národní dispečink lůžkové péče</vt:lpstr>
      <vt:lpstr>Počet podaných dávek k 14. 11. 2021</vt:lpstr>
      <vt:lpstr>Ukončené očkování k 14. 11. 2021</vt:lpstr>
      <vt:lpstr>Posilující očkování k 14. 11. 2021</vt:lpstr>
      <vt:lpstr>Praktičtí lékaři – dávky k 14. 11. 2021</vt:lpstr>
      <vt:lpstr>Informace COVID-19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Očkovací strategie Královéhradeckého kraje</dc:title>
  <dc:creator>Pejšek Miroslav Ing.</dc:creator>
  <cp:lastModifiedBy>Eva</cp:lastModifiedBy>
  <cp:revision>418</cp:revision>
  <cp:lastPrinted>2021-07-19T08:31:38Z</cp:lastPrinted>
  <dcterms:created xsi:type="dcterms:W3CDTF">2021-01-14T19:24:21Z</dcterms:created>
  <dcterms:modified xsi:type="dcterms:W3CDTF">2021-11-18T08:03:49Z</dcterms:modified>
</cp:coreProperties>
</file>