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723" r:id="rId4"/>
    <p:sldId id="2176" r:id="rId5"/>
    <p:sldId id="2216" r:id="rId6"/>
    <p:sldId id="2217" r:id="rId7"/>
    <p:sldId id="758" r:id="rId8"/>
    <p:sldId id="753" r:id="rId9"/>
    <p:sldId id="2224" r:id="rId10"/>
    <p:sldId id="2225" r:id="rId11"/>
    <p:sldId id="750" r:id="rId12"/>
    <p:sldId id="2221" r:id="rId13"/>
    <p:sldId id="705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47.957952400000003</c:v>
                </c:pt>
                <c:pt idx="1">
                  <c:v>46.281156799999998</c:v>
                </c:pt>
                <c:pt idx="2">
                  <c:v>45.281785300000003</c:v>
                </c:pt>
                <c:pt idx="3">
                  <c:v>47.332845399999997</c:v>
                </c:pt>
                <c:pt idx="4">
                  <c:v>46.441122800000002</c:v>
                </c:pt>
                <c:pt idx="5">
                  <c:v>43.889510199999997</c:v>
                </c:pt>
                <c:pt idx="6">
                  <c:v>45.368502800000002</c:v>
                </c:pt>
                <c:pt idx="7">
                  <c:v>44.241721599999998</c:v>
                </c:pt>
                <c:pt idx="8">
                  <c:v>42.723044199999997</c:v>
                </c:pt>
                <c:pt idx="9">
                  <c:v>44.544136600000002</c:v>
                </c:pt>
                <c:pt idx="10">
                  <c:v>44.261892699999997</c:v>
                </c:pt>
                <c:pt idx="11">
                  <c:v>44.483380699999998</c:v>
                </c:pt>
                <c:pt idx="12">
                  <c:v>45.092681800000001</c:v>
                </c:pt>
                <c:pt idx="13">
                  <c:v>42.386625700000003</c:v>
                </c:pt>
                <c:pt idx="14">
                  <c:v>43.197377000000003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7.4892110000000001</c:v>
                </c:pt>
                <c:pt idx="1">
                  <c:v>7.2316235999999998</c:v>
                </c:pt>
                <c:pt idx="2">
                  <c:v>8.9454411999999994</c:v>
                </c:pt>
                <c:pt idx="3">
                  <c:v>6.4260640999999996</c:v>
                </c:pt>
                <c:pt idx="4">
                  <c:v>7.7548678999999998</c:v>
                </c:pt>
                <c:pt idx="5">
                  <c:v>8.6878913999999998</c:v>
                </c:pt>
                <c:pt idx="6">
                  <c:v>7.4180390999999997</c:v>
                </c:pt>
                <c:pt idx="7">
                  <c:v>6.3937930999999999</c:v>
                </c:pt>
                <c:pt idx="8">
                  <c:v>7.4041418999999999</c:v>
                </c:pt>
                <c:pt idx="9">
                  <c:v>6.1659762999999996</c:v>
                </c:pt>
                <c:pt idx="10">
                  <c:v>6.9997375000000002</c:v>
                </c:pt>
                <c:pt idx="11">
                  <c:v>6.8195505000000001</c:v>
                </c:pt>
                <c:pt idx="12">
                  <c:v>6.4347246</c:v>
                </c:pt>
                <c:pt idx="13">
                  <c:v>6.5902538000000002</c:v>
                </c:pt>
                <c:pt idx="14">
                  <c:v>5.8197536000000003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6.1941389999999998</c:v>
                </c:pt>
                <c:pt idx="1">
                  <c:v>7.8405528000000002</c:v>
                </c:pt>
                <c:pt idx="2">
                  <c:v>6.9735486</c:v>
                </c:pt>
                <c:pt idx="3">
                  <c:v>6.6740630999999997</c:v>
                </c:pt>
                <c:pt idx="4">
                  <c:v>6.0835872000000002</c:v>
                </c:pt>
                <c:pt idx="5">
                  <c:v>7.4103149999999998</c:v>
                </c:pt>
                <c:pt idx="6">
                  <c:v>6.8432092999999998</c:v>
                </c:pt>
                <c:pt idx="7">
                  <c:v>8.0955803</c:v>
                </c:pt>
                <c:pt idx="8">
                  <c:v>8.2208103000000001</c:v>
                </c:pt>
                <c:pt idx="9">
                  <c:v>7.2726458000000003</c:v>
                </c:pt>
                <c:pt idx="10">
                  <c:v>6.4269666000000001</c:v>
                </c:pt>
                <c:pt idx="11">
                  <c:v>6.2660647999999997</c:v>
                </c:pt>
                <c:pt idx="12">
                  <c:v>5.7677104000000003</c:v>
                </c:pt>
                <c:pt idx="13">
                  <c:v>6.9811997000000003</c:v>
                </c:pt>
                <c:pt idx="14">
                  <c:v>6.5400549999999997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1.4304749999999999</c:v>
                </c:pt>
                <c:pt idx="1">
                  <c:v>1.219311</c:v>
                </c:pt>
                <c:pt idx="2">
                  <c:v>1.501935</c:v>
                </c:pt>
                <c:pt idx="3">
                  <c:v>1.0452939999999999</c:v>
                </c:pt>
                <c:pt idx="4">
                  <c:v>1.516534</c:v>
                </c:pt>
                <c:pt idx="5">
                  <c:v>1.057795</c:v>
                </c:pt>
                <c:pt idx="6">
                  <c:v>1.555256</c:v>
                </c:pt>
                <c:pt idx="7">
                  <c:v>1.3164560000000001</c:v>
                </c:pt>
                <c:pt idx="8">
                  <c:v>1.8467800000000001</c:v>
                </c:pt>
                <c:pt idx="9">
                  <c:v>0.70882000000000001</c:v>
                </c:pt>
                <c:pt idx="10">
                  <c:v>1.2457769999999999</c:v>
                </c:pt>
                <c:pt idx="11">
                  <c:v>1.202809</c:v>
                </c:pt>
                <c:pt idx="12">
                  <c:v>0.89297700000000002</c:v>
                </c:pt>
                <c:pt idx="13">
                  <c:v>0.96158399999999999</c:v>
                </c:pt>
                <c:pt idx="14">
                  <c:v>1.1854119999999999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1.99999214</c:v>
                </c:pt>
                <c:pt idx="1">
                  <c:v>2.1748247599999999</c:v>
                </c:pt>
                <c:pt idx="2">
                  <c:v>2.2908489799999998</c:v>
                </c:pt>
                <c:pt idx="3">
                  <c:v>1.7046046100000001</c:v>
                </c:pt>
                <c:pt idx="4">
                  <c:v>2.0654131100000002</c:v>
                </c:pt>
                <c:pt idx="5">
                  <c:v>1.8690750700000001</c:v>
                </c:pt>
                <c:pt idx="6">
                  <c:v>2.40325509</c:v>
                </c:pt>
                <c:pt idx="7">
                  <c:v>2.1361610600000001</c:v>
                </c:pt>
                <c:pt idx="8">
                  <c:v>2.1124363100000001</c:v>
                </c:pt>
                <c:pt idx="9">
                  <c:v>1.41160693</c:v>
                </c:pt>
                <c:pt idx="10">
                  <c:v>1.24373106</c:v>
                </c:pt>
                <c:pt idx="11">
                  <c:v>2.0680437299999999</c:v>
                </c:pt>
                <c:pt idx="12">
                  <c:v>1.97335123</c:v>
                </c:pt>
                <c:pt idx="13">
                  <c:v>1.6235753900000001</c:v>
                </c:pt>
                <c:pt idx="14">
                  <c:v>2.3267277800000001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Středočeský kraj</c:v>
                </c:pt>
                <c:pt idx="3">
                  <c:v>Jihočeský kraj</c:v>
                </c:pt>
                <c:pt idx="4">
                  <c:v>Hlavní město Praha</c:v>
                </c:pt>
                <c:pt idx="5">
                  <c:v>Plzeňský kraj</c:v>
                </c:pt>
                <c:pt idx="6">
                  <c:v>ČR</c:v>
                </c:pt>
                <c:pt idx="7">
                  <c:v>Liberecký kraj</c:v>
                </c:pt>
                <c:pt idx="8">
                  <c:v>Pardubický kraj</c:v>
                </c:pt>
                <c:pt idx="9">
                  <c:v>Zlínský kraj</c:v>
                </c:pt>
                <c:pt idx="10">
                  <c:v>Karlovarský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34.928230599999999</c:v>
                </c:pt>
                <c:pt idx="1">
                  <c:v>35.252531300000001</c:v>
                </c:pt>
                <c:pt idx="2">
                  <c:v>35.0064414</c:v>
                </c:pt>
                <c:pt idx="3">
                  <c:v>36.817128699999998</c:v>
                </c:pt>
                <c:pt idx="4">
                  <c:v>36.138475200000002</c:v>
                </c:pt>
                <c:pt idx="5">
                  <c:v>37.085413699999997</c:v>
                </c:pt>
                <c:pt idx="6">
                  <c:v>36.411738</c:v>
                </c:pt>
                <c:pt idx="7">
                  <c:v>37.816288299999997</c:v>
                </c:pt>
                <c:pt idx="8">
                  <c:v>37.692787299999999</c:v>
                </c:pt>
                <c:pt idx="9">
                  <c:v>39.896814300000003</c:v>
                </c:pt>
                <c:pt idx="10">
                  <c:v>39.821895499999997</c:v>
                </c:pt>
                <c:pt idx="11">
                  <c:v>39.160150999999999</c:v>
                </c:pt>
                <c:pt idx="12">
                  <c:v>39.838554600000002</c:v>
                </c:pt>
                <c:pt idx="13">
                  <c:v>41.456761200000003</c:v>
                </c:pt>
                <c:pt idx="14">
                  <c:v>40.9306743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Jihomoravský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Zlínský kraj</c:v>
                </c:pt>
                <c:pt idx="9">
                  <c:v>Liberecký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76.205542120000004</c:v>
                </c:pt>
                <c:pt idx="1">
                  <c:v>53.583041489999999</c:v>
                </c:pt>
                <c:pt idx="2">
                  <c:v>53.472146119999998</c:v>
                </c:pt>
                <c:pt idx="3">
                  <c:v>53.433993579999999</c:v>
                </c:pt>
                <c:pt idx="4">
                  <c:v>52.786541900000003</c:v>
                </c:pt>
                <c:pt idx="5">
                  <c:v>51.81907854</c:v>
                </c:pt>
                <c:pt idx="6">
                  <c:v>51.778316680000003</c:v>
                </c:pt>
                <c:pt idx="7">
                  <c:v>51.12764267</c:v>
                </c:pt>
                <c:pt idx="8">
                  <c:v>50.332431790000001</c:v>
                </c:pt>
                <c:pt idx="9">
                  <c:v>49.979433909999997</c:v>
                </c:pt>
                <c:pt idx="10">
                  <c:v>49.15814366</c:v>
                </c:pt>
                <c:pt idx="11">
                  <c:v>48.832109080000002</c:v>
                </c:pt>
                <c:pt idx="12">
                  <c:v>47.821328989999998</c:v>
                </c:pt>
                <c:pt idx="13">
                  <c:v>46.246959009999998</c:v>
                </c:pt>
                <c:pt idx="14">
                  <c:v>42.434068170000003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Jihomoravský kraj</c:v>
                </c:pt>
                <c:pt idx="8">
                  <c:v>Ústecký kraj</c:v>
                </c:pt>
                <c:pt idx="9">
                  <c:v>Karlovarský kraj</c:v>
                </c:pt>
                <c:pt idx="10">
                  <c:v>Zlínský kraj</c:v>
                </c:pt>
                <c:pt idx="11">
                  <c:v>Liberecký kraj</c:v>
                </c:pt>
                <c:pt idx="12">
                  <c:v>Pardubický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55.447163400000001</c:v>
                </c:pt>
                <c:pt idx="1">
                  <c:v>54.2272265</c:v>
                </c:pt>
                <c:pt idx="2">
                  <c:v>54.195990700000003</c:v>
                </c:pt>
                <c:pt idx="3">
                  <c:v>53.758909600000003</c:v>
                </c:pt>
                <c:pt idx="4">
                  <c:v>53.512780399999997</c:v>
                </c:pt>
                <c:pt idx="5">
                  <c:v>52.786541900000003</c:v>
                </c:pt>
                <c:pt idx="6">
                  <c:v>52.577401600000002</c:v>
                </c:pt>
                <c:pt idx="7">
                  <c:v>51.527406300000003</c:v>
                </c:pt>
                <c:pt idx="8">
                  <c:v>51.302931200000003</c:v>
                </c:pt>
                <c:pt idx="9">
                  <c:v>51.261630099999998</c:v>
                </c:pt>
                <c:pt idx="10">
                  <c:v>50.710112899999999</c:v>
                </c:pt>
                <c:pt idx="11">
                  <c:v>50.635514700000002</c:v>
                </c:pt>
                <c:pt idx="12">
                  <c:v>50.127186100000003</c:v>
                </c:pt>
                <c:pt idx="13">
                  <c:v>49.017130600000002</c:v>
                </c:pt>
                <c:pt idx="14">
                  <c:v>48.976879500000003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8. 2021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F0-471B-96B3-2DCB5AC61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417 495</c:v>
                  </c:pt>
                  <c:pt idx="1">
                    <c:v>44 600</c:v>
                  </c:pt>
                  <c:pt idx="2">
                    <c:v>53 600</c:v>
                  </c:pt>
                  <c:pt idx="3">
                    <c:v>9 550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417495</c:v>
                </c:pt>
                <c:pt idx="1">
                  <c:v>44600</c:v>
                </c:pt>
                <c:pt idx="2">
                  <c:v>53600</c:v>
                </c:pt>
                <c:pt idx="3">
                  <c:v>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0-471B-96B3-2DCB5AC61349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F0-471B-96B3-2DCB5AC61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417 495</c:v>
                  </c:pt>
                  <c:pt idx="1">
                    <c:v>44 600</c:v>
                  </c:pt>
                  <c:pt idx="2">
                    <c:v>53 600</c:v>
                  </c:pt>
                  <c:pt idx="3">
                    <c:v>9 550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431272</c:v>
                </c:pt>
                <c:pt idx="1">
                  <c:v>52304</c:v>
                </c:pt>
                <c:pt idx="2">
                  <c:v>53333</c:v>
                </c:pt>
                <c:pt idx="3">
                  <c:v>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0-471B-96B3-2DCB5AC613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320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09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2518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8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99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92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3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02.08.2021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0C6F5AC-7B4F-42BC-85A2-94D3EA2C2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491328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0685386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89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50734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283830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96702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09651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852924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866210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8055360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3762775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994858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521888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6925916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279972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670528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51957202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8562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93238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413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4571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0374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11015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02643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19249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8597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76708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8935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549374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691643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4731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61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1 232 729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45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A560CC-37EC-4026-814D-6F00D36D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846729"/>
            <a:ext cx="8068235" cy="47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0508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8,1/den)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104.883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103.091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1 017 408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295 137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639 167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5 649 098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263 475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401 624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593 227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48,00–50,99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51,00–53,99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50,00–51,99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758 095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723 562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5 649 098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615 921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419 147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584 693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74 578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1. 8.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87C31C7-83F3-4239-98D1-973982A5F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75499"/>
              </p:ext>
            </p:extLst>
          </p:nvPr>
        </p:nvGraphicFramePr>
        <p:xfrm>
          <a:off x="838199" y="1290918"/>
          <a:ext cx="10515602" cy="5063211"/>
        </p:xfrm>
        <a:graphic>
          <a:graphicData uri="http://schemas.openxmlformats.org/drawingml/2006/table">
            <a:tbl>
              <a:tblPr/>
              <a:tblGrid>
                <a:gridCol w="1102606">
                  <a:extLst>
                    <a:ext uri="{9D8B030D-6E8A-4147-A177-3AD203B41FA5}">
                      <a16:colId xmlns:a16="http://schemas.microsoft.com/office/drawing/2014/main" val="2583821183"/>
                    </a:ext>
                  </a:extLst>
                </a:gridCol>
                <a:gridCol w="826955">
                  <a:extLst>
                    <a:ext uri="{9D8B030D-6E8A-4147-A177-3AD203B41FA5}">
                      <a16:colId xmlns:a16="http://schemas.microsoft.com/office/drawing/2014/main" val="780142401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62735342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4287434566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756232381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87982175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3645038602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78395306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2178793200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829625458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2783674584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1749882410"/>
                    </a:ext>
                  </a:extLst>
                </a:gridCol>
                <a:gridCol w="949467">
                  <a:extLst>
                    <a:ext uri="{9D8B030D-6E8A-4147-A177-3AD203B41FA5}">
                      <a16:colId xmlns:a16="http://schemas.microsoft.com/office/drawing/2014/main" val="3270490732"/>
                    </a:ext>
                  </a:extLst>
                </a:gridCol>
                <a:gridCol w="694234">
                  <a:extLst>
                    <a:ext uri="{9D8B030D-6E8A-4147-A177-3AD203B41FA5}">
                      <a16:colId xmlns:a16="http://schemas.microsoft.com/office/drawing/2014/main" val="899325950"/>
                    </a:ext>
                  </a:extLst>
                </a:gridCol>
              </a:tblGrid>
              <a:tr h="479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Spikevax mRNA Vaccine (Moderna Biotech Spain, S.L.)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8989"/>
                  </a:ext>
                </a:extLst>
              </a:tr>
              <a:tr h="89254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086767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1 670 565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1 588 637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186 560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140 025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94 251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21 741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1 965 065 – 2 002 040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1 844 654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98023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921 765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862 037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83 671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115 226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14 984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1 149 265 – 1 172 470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1 075 918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99311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513 630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533 621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49 448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612 880 – 623 860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638 822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08628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455 715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465 402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35 899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45 977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575 015 – 587 570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554 251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513720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213 525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207 516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19 562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283 175 – 290 280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276 842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091055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610 740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623 144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59 032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734 640 – 746 990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741 113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37558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328 965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329 940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336 124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39 013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401 865 – 409 470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409 894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227378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417 495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431 272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52 304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53 333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525 245 – 536 430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544 531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68427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387 660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388 440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352 934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41 328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39 646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475 360 – 483 960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441 004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422296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382 785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383 760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377 666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47 936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51 261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495 285 – 506 620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484 310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52853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955 680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979 101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92 070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89 106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98 780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91 189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17 231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1 159 480 – 1 182 290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1 176 627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725516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481 455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483 210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438 320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59 135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593 055 – 604 830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555 319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52975"/>
                  </a:ext>
                </a:extLst>
              </a:tr>
              <a:tr h="22313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452 985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453 960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437 387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50 119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46 155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556 685 – 567 160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99119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910 275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884 842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112 860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96 693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85 910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16 436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1 120 175 – 1 141 170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1 079 274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856307"/>
                  </a:ext>
                </a:extLst>
              </a:tr>
              <a:tr h="276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8 701 290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8 735 220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8 518 003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892 200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981 420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854 229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848 000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932 800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852 838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205 700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138 679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10 647 190 – 10 855 140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10 363 749</a:t>
                      </a:r>
                    </a:p>
                  </a:txBody>
                  <a:tcPr marL="6128" marR="6128" marT="612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64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30. týdnu </a:t>
            </a:r>
            <a:r>
              <a:rPr lang="cs-CZ" dirty="0" err="1"/>
              <a:t>prům</a:t>
            </a:r>
            <a:r>
              <a:rPr lang="cs-CZ" dirty="0"/>
              <a:t>. 2.435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569463"/>
              </p:ext>
            </p:extLst>
          </p:nvPr>
        </p:nvGraphicFramePr>
        <p:xfrm>
          <a:off x="1933575" y="0"/>
          <a:ext cx="8324850" cy="580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B105BCA-DA12-4A9D-811B-D72C92A1D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305916"/>
              </p:ext>
            </p:extLst>
          </p:nvPr>
        </p:nvGraphicFramePr>
        <p:xfrm>
          <a:off x="838198" y="1192305"/>
          <a:ext cx="10515604" cy="4984656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3850469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3424261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7252921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308614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0066968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6974699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793172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18035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3056336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92148487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6606009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974737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662848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846791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33297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72229306"/>
                    </a:ext>
                  </a:extLst>
                </a:gridCol>
              </a:tblGrid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8308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1 844 653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54337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71778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09856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3623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3169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66 331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15361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00397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97 342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3884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83563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23186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28065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34186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850029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88442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10 363 748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1.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A882F904-F72B-4C9B-A7E3-EA8A5F63F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508275"/>
              </p:ext>
            </p:extLst>
          </p:nvPr>
        </p:nvGraphicFramePr>
        <p:xfrm>
          <a:off x="838198" y="1237129"/>
          <a:ext cx="10515604" cy="493984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9567183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52780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116212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247260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3122932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4357265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1167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704540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1711724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001939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6763688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6824874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3265752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823941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320562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8156010"/>
                    </a:ext>
                  </a:extLst>
                </a:gridCol>
              </a:tblGrid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6337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54 915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61834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1807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671543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0919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1274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3101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359702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60203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206 345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0622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67262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65709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349065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256 753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0905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40636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4 855 237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22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2507</Words>
  <Application>Microsoft Office PowerPoint</Application>
  <PresentationFormat>Širokoúhlá obrazovka</PresentationFormat>
  <Paragraphs>1129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1. 8. 2021</vt:lpstr>
      <vt:lpstr>Stav očkování obyvatel v ČR k 1. 8. 2021</vt:lpstr>
      <vt:lpstr>Očkovaní v krajích (podle místa podání)</vt:lpstr>
      <vt:lpstr>Očkovaní v krajích (podle místa bydliště)</vt:lpstr>
      <vt:lpstr>Celkový počet dodaných a podaných dávek k 1. 8.</vt:lpstr>
      <vt:lpstr>Prezentace aplikace PowerPoint</vt:lpstr>
      <vt:lpstr>Počet podaných dávek k 1. 8. 2021</vt:lpstr>
      <vt:lpstr>Ukončené očkování k 1. 8. 2021</vt:lpstr>
      <vt:lpstr>Praktičtí lékaři – dávky k 1.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377</cp:revision>
  <cp:lastPrinted>2021-07-19T08:31:38Z</cp:lastPrinted>
  <dcterms:created xsi:type="dcterms:W3CDTF">2021-01-14T19:24:21Z</dcterms:created>
  <dcterms:modified xsi:type="dcterms:W3CDTF">2021-08-02T15:32:37Z</dcterms:modified>
</cp:coreProperties>
</file>