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23" r:id="rId3"/>
    <p:sldId id="719" r:id="rId4"/>
    <p:sldId id="738" r:id="rId5"/>
    <p:sldId id="1694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1708" r:id="rId14"/>
    <p:sldId id="1709" r:id="rId1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38\Desktop\Kopie%20-%20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38\Desktop\Kopie%20-%20Kopie%20-%20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1D-4AFC-9E38-C4A94A3D9D8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1D-4AFC-9E38-C4A94A3D9D8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1D-4AFC-9E38-C4A94A3D9D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159985</c:v>
                </c:pt>
                <c:pt idx="1">
                  <c:v>155732</c:v>
                </c:pt>
                <c:pt idx="2">
                  <c:v>4253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1D-4AFC-9E38-C4A94A3D9D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25.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4-48EF-9F02-2B244577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121 485</c:v>
                  </c:pt>
                  <c:pt idx="1">
                    <c:v>14 900</c:v>
                  </c:pt>
                  <c:pt idx="2">
                    <c:v>23 300</c:v>
                  </c:pt>
                  <c:pt idx="3">
                    <c:v>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121485</c:v>
                </c:pt>
                <c:pt idx="1">
                  <c:v>14900</c:v>
                </c:pt>
                <c:pt idx="2">
                  <c:v>23300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4-48EF-9F02-2B2445774D9E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4-48EF-9F02-2B244577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121 485</c:v>
                  </c:pt>
                  <c:pt idx="1">
                    <c:v>14 900</c:v>
                  </c:pt>
                  <c:pt idx="2">
                    <c:v>23 300</c:v>
                  </c:pt>
                  <c:pt idx="3">
                    <c:v>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117560</c:v>
                </c:pt>
                <c:pt idx="1">
                  <c:v>15706</c:v>
                </c:pt>
                <c:pt idx="2">
                  <c:v>22461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4-48EF-9F02-2B2445774D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 </a:t>
            </a:r>
            <a:r>
              <a:rPr lang="cs-CZ" sz="2000" b="1" baseline="0" dirty="0">
                <a:solidFill>
                  <a:srgbClr val="2B2B82"/>
                </a:solidFill>
              </a:rPr>
              <a:t>| 25. 4. 2021</a:t>
            </a:r>
            <a:endParaRPr lang="cs-CZ" sz="2000" b="1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24019259621692188"/>
          <c:y val="4.718963719019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9.5972629521016622E-2"/>
          <c:w val="0.94169206416065976"/>
          <c:h val="0.735624110036098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skupin'!$B$1:$K$1</c:f>
              <c:strCache>
                <c:ptCount val="10"/>
                <c:pt idx="0">
                  <c:v>Zdravotničtí pracovníci: nemocnice a ZZS</c:v>
                </c:pt>
                <c:pt idx="1">
                  <c:v>Ostatní zdravotnictví / ochrana veřejného zdraví</c:v>
                </c:pt>
                <c:pt idx="2">
                  <c:v>Pracovníci a klienti v sociálních službách </c:v>
                </c:pt>
                <c:pt idx="3">
                  <c:v>Senioři ve věku 80+ </c:v>
                </c:pt>
                <c:pt idx="4">
                  <c:v>Senioři ve věku 70-79 let</c:v>
                </c:pt>
                <c:pt idx="5">
                  <c:v>Senioři ve věku 65-69 let</c:v>
                </c:pt>
                <c:pt idx="6">
                  <c:v>Chronicky nemocní</c:v>
                </c:pt>
                <c:pt idx="7">
                  <c:v>Pedagogové a pracovníci ve školství</c:v>
                </c:pt>
                <c:pt idx="8">
                  <c:v>Ostatní pracovníci kritické infrastruktury</c:v>
                </c:pt>
                <c:pt idx="9">
                  <c:v>Ostatní*</c:v>
                </c:pt>
              </c:strCache>
            </c:strRef>
          </c:cat>
          <c:val>
            <c:numRef>
              <c:f>'Očkování dle skupin'!$B$2:$K$2</c:f>
              <c:numCache>
                <c:formatCode>[$-10405]#\ ##0;\(#\ ##0\)</c:formatCode>
                <c:ptCount val="10"/>
                <c:pt idx="0">
                  <c:v>12234</c:v>
                </c:pt>
                <c:pt idx="1">
                  <c:v>8686</c:v>
                </c:pt>
                <c:pt idx="2">
                  <c:v>9831</c:v>
                </c:pt>
                <c:pt idx="3">
                  <c:v>29175</c:v>
                </c:pt>
                <c:pt idx="4">
                  <c:v>51482</c:v>
                </c:pt>
                <c:pt idx="5">
                  <c:v>12090</c:v>
                </c:pt>
                <c:pt idx="6">
                  <c:v>7443</c:v>
                </c:pt>
                <c:pt idx="7">
                  <c:v>11668</c:v>
                </c:pt>
                <c:pt idx="8">
                  <c:v>4318</c:v>
                </c:pt>
                <c:pt idx="9">
                  <c:v>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C-4B81-B8EC-84EF473D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B2B82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523535617404325"/>
          <c:y val="3.7121908549652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2B2B82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B-4518-B8D5-421B48D1DB3F}"/>
                </c:ext>
              </c:extLst>
            </c:dLbl>
            <c:dLbl>
              <c:idx val="8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2B-4518-B8D5-421B48D1DB3F}"/>
                </c:ext>
              </c:extLst>
            </c:dLbl>
            <c:dLbl>
              <c:idx val="9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2B-4518-B8D5-421B48D1DB3F}"/>
                </c:ext>
              </c:extLst>
            </c:dLbl>
            <c:dLbl>
              <c:idx val="10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2B-4518-B8D5-421B48D1D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průběžně'!$F$1:$U$1</c:f>
              <c:strCache>
                <c:ptCount val="16"/>
                <c:pt idx="0">
                  <c:v>4.-10. 1.</c:v>
                </c:pt>
                <c:pt idx="1">
                  <c:v>11.-17. 1.</c:v>
                </c:pt>
                <c:pt idx="2">
                  <c:v>18.-24. 1.</c:v>
                </c:pt>
                <c:pt idx="3">
                  <c:v>25.-31. 1.</c:v>
                </c:pt>
                <c:pt idx="4">
                  <c:v>1.-7. 2.</c:v>
                </c:pt>
                <c:pt idx="5">
                  <c:v>8.-14. 2.</c:v>
                </c:pt>
                <c:pt idx="6">
                  <c:v>15.-21. 2.</c:v>
                </c:pt>
                <c:pt idx="7">
                  <c:v>22.-28. 2.</c:v>
                </c:pt>
                <c:pt idx="8">
                  <c:v>1.-7. 3.</c:v>
                </c:pt>
                <c:pt idx="9">
                  <c:v>8.-14. 3.</c:v>
                </c:pt>
                <c:pt idx="10">
                  <c:v>15.-21. 3.</c:v>
                </c:pt>
                <c:pt idx="11">
                  <c:v>22.-28. 3.</c:v>
                </c:pt>
                <c:pt idx="12">
                  <c:v>29.-4. 4.</c:v>
                </c:pt>
                <c:pt idx="13">
                  <c:v>5.-11. 4.</c:v>
                </c:pt>
                <c:pt idx="14">
                  <c:v>12.-18. 4.</c:v>
                </c:pt>
                <c:pt idx="15">
                  <c:v>19.-25. 4.</c:v>
                </c:pt>
              </c:strCache>
            </c:strRef>
          </c:cat>
          <c:val>
            <c:numRef>
              <c:f>'Očkování průběžně'!$F$2:$U$2</c:f>
              <c:numCache>
                <c:formatCode>General</c:formatCode>
                <c:ptCount val="16"/>
                <c:pt idx="0">
                  <c:v>1577</c:v>
                </c:pt>
                <c:pt idx="1">
                  <c:v>4325</c:v>
                </c:pt>
                <c:pt idx="2">
                  <c:v>3898</c:v>
                </c:pt>
                <c:pt idx="3">
                  <c:v>4094</c:v>
                </c:pt>
                <c:pt idx="4">
                  <c:v>4361</c:v>
                </c:pt>
                <c:pt idx="5">
                  <c:v>4841</c:v>
                </c:pt>
                <c:pt idx="6">
                  <c:v>5917</c:v>
                </c:pt>
                <c:pt idx="7">
                  <c:v>6813</c:v>
                </c:pt>
                <c:pt idx="8">
                  <c:v>9642</c:v>
                </c:pt>
                <c:pt idx="9">
                  <c:v>11699</c:v>
                </c:pt>
                <c:pt idx="10">
                  <c:v>13321</c:v>
                </c:pt>
                <c:pt idx="11">
                  <c:v>13791</c:v>
                </c:pt>
                <c:pt idx="12">
                  <c:v>12532</c:v>
                </c:pt>
                <c:pt idx="13">
                  <c:v>14986</c:v>
                </c:pt>
                <c:pt idx="14" formatCode="#,##0">
                  <c:v>20248</c:v>
                </c:pt>
                <c:pt idx="15" formatCode="#,##0">
                  <c:v>21484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2B-4518-B8D5-421B48D1D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Kraj Vysočina</c:v>
                </c:pt>
                <c:pt idx="5">
                  <c:v>Plzeňský kraj</c:v>
                </c:pt>
                <c:pt idx="6">
                  <c:v>Jihomoravský kraj</c:v>
                </c:pt>
                <c:pt idx="7">
                  <c:v>ČR</c:v>
                </c:pt>
                <c:pt idx="8">
                  <c:v>Olomoucký kraj</c:v>
                </c:pt>
                <c:pt idx="9">
                  <c:v>Zlínský kraj</c:v>
                </c:pt>
                <c:pt idx="10">
                  <c:v>Moravskoslezský kraj</c:v>
                </c:pt>
                <c:pt idx="11">
                  <c:v>Liberecký kraj</c:v>
                </c:pt>
                <c:pt idx="12">
                  <c:v>Ústecký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213.18802640000001</c:v>
                </c:pt>
                <c:pt idx="1">
                  <c:v>203.2077213</c:v>
                </c:pt>
                <c:pt idx="2">
                  <c:v>193.6800164</c:v>
                </c:pt>
                <c:pt idx="3">
                  <c:v>181.9268635</c:v>
                </c:pt>
                <c:pt idx="4">
                  <c:v>177.3846489</c:v>
                </c:pt>
                <c:pt idx="5">
                  <c:v>176.77093880000001</c:v>
                </c:pt>
                <c:pt idx="6">
                  <c:v>176.50498450000001</c:v>
                </c:pt>
                <c:pt idx="7">
                  <c:v>175.51512120000001</c:v>
                </c:pt>
                <c:pt idx="8">
                  <c:v>175.03223819999999</c:v>
                </c:pt>
                <c:pt idx="9">
                  <c:v>168.15751299999999</c:v>
                </c:pt>
                <c:pt idx="10">
                  <c:v>166.9483457</c:v>
                </c:pt>
                <c:pt idx="11">
                  <c:v>165.3857423</c:v>
                </c:pt>
                <c:pt idx="12">
                  <c:v>163.54777609999999</c:v>
                </c:pt>
                <c:pt idx="13">
                  <c:v>159.25971279999999</c:v>
                </c:pt>
                <c:pt idx="14">
                  <c:v>148.5271175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Karlovarský kraj</c:v>
                </c:pt>
                <c:pt idx="1">
                  <c:v>Královéhradecký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Středočeský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Liberecký kraj</c:v>
                </c:pt>
                <c:pt idx="13">
                  <c:v>Hlavní město Praha</c:v>
                </c:pt>
                <c:pt idx="14">
                  <c:v>Moravskoslezský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202.01313999999999</c:v>
                </c:pt>
                <c:pt idx="1">
                  <c:v>186.63928200000001</c:v>
                </c:pt>
                <c:pt idx="2">
                  <c:v>186.1918</c:v>
                </c:pt>
                <c:pt idx="3">
                  <c:v>180.802785</c:v>
                </c:pt>
                <c:pt idx="4">
                  <c:v>178.01013399999999</c:v>
                </c:pt>
                <c:pt idx="5">
                  <c:v>175.51512099999999</c:v>
                </c:pt>
                <c:pt idx="6">
                  <c:v>174.20630600000001</c:v>
                </c:pt>
                <c:pt idx="7">
                  <c:v>173.49113500000001</c:v>
                </c:pt>
                <c:pt idx="8">
                  <c:v>171.93520899999999</c:v>
                </c:pt>
                <c:pt idx="9">
                  <c:v>171.913906</c:v>
                </c:pt>
                <c:pt idx="10">
                  <c:v>169.42777899999999</c:v>
                </c:pt>
                <c:pt idx="11">
                  <c:v>168.61132900000001</c:v>
                </c:pt>
                <c:pt idx="12">
                  <c:v>167.948342</c:v>
                </c:pt>
                <c:pt idx="13">
                  <c:v>165.99019699999999</c:v>
                </c:pt>
                <c:pt idx="14">
                  <c:v>164.970068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F02F7-E55A-4AE8-AB24-763FA681CDD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2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25.4.2021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432E67D-817C-4D34-B6BB-33EC088F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94018"/>
              </p:ext>
            </p:extLst>
          </p:nvPr>
        </p:nvGraphicFramePr>
        <p:xfrm>
          <a:off x="838200" y="1423446"/>
          <a:ext cx="10515600" cy="411233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501751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8726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691421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871315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27089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4249155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1576365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577212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293609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5947158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05159989"/>
                    </a:ext>
                  </a:extLst>
                </a:gridCol>
              </a:tblGrid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8488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6083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6577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148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6073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6124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1244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8 938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0426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4981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652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261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15482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3674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6428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221 942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718 765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0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155 732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AD02AD5-2565-4F97-AB74-69BAC76BC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558446"/>
              </p:ext>
            </p:extLst>
          </p:nvPr>
        </p:nvGraphicFramePr>
        <p:xfrm>
          <a:off x="322262" y="288925"/>
          <a:ext cx="11547475" cy="628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38175"/>
              </p:ext>
            </p:extLst>
          </p:nvPr>
        </p:nvGraphicFramePr>
        <p:xfrm>
          <a:off x="1167319" y="0"/>
          <a:ext cx="9902757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160,00–179,99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180,00–199,99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17248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170,00–184,99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185,00–199,99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102 959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219 817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lang="cs-CZ" sz="1200" dirty="0">
                <a:solidFill>
                  <a:srgbClr val="000000"/>
                </a:solidFill>
              </a:rPr>
              <a:t>23 278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23626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25.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952995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42.5/den)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42.7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103.789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100 856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522552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26.4 2021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257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152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63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340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54581"/>
              </p:ext>
            </p:extLst>
          </p:nvPr>
        </p:nvGraphicFramePr>
        <p:xfrm>
          <a:off x="1196502" y="1410511"/>
          <a:ext cx="10009762" cy="3366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7352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202512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407288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875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2.5.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3236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2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3" y="6193410"/>
            <a:ext cx="1403365" cy="628608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597F656-CF20-4B83-96A0-E140A223E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04494"/>
              </p:ext>
            </p:extLst>
          </p:nvPr>
        </p:nvGraphicFramePr>
        <p:xfrm>
          <a:off x="838200" y="1498862"/>
          <a:ext cx="10865175" cy="4694544"/>
        </p:xfrm>
        <a:graphic>
          <a:graphicData uri="http://schemas.openxmlformats.org/drawingml/2006/table">
            <a:tbl>
              <a:tblPr/>
              <a:tblGrid>
                <a:gridCol w="1138713">
                  <a:extLst>
                    <a:ext uri="{9D8B030D-6E8A-4147-A177-3AD203B41FA5}">
                      <a16:colId xmlns:a16="http://schemas.microsoft.com/office/drawing/2014/main" val="1958899119"/>
                    </a:ext>
                  </a:extLst>
                </a:gridCol>
                <a:gridCol w="848287">
                  <a:extLst>
                    <a:ext uri="{9D8B030D-6E8A-4147-A177-3AD203B41FA5}">
                      <a16:colId xmlns:a16="http://schemas.microsoft.com/office/drawing/2014/main" val="1797446737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47757651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1328486264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3787155780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982650680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1861497831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851030882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1854290381"/>
                    </a:ext>
                  </a:extLst>
                </a:gridCol>
                <a:gridCol w="824677">
                  <a:extLst>
                    <a:ext uri="{9D8B030D-6E8A-4147-A177-3AD203B41FA5}">
                      <a16:colId xmlns:a16="http://schemas.microsoft.com/office/drawing/2014/main" val="553597138"/>
                    </a:ext>
                  </a:extLst>
                </a:gridCol>
                <a:gridCol w="775103">
                  <a:extLst>
                    <a:ext uri="{9D8B030D-6E8A-4147-A177-3AD203B41FA5}">
                      <a16:colId xmlns:a16="http://schemas.microsoft.com/office/drawing/2014/main" val="727194548"/>
                    </a:ext>
                  </a:extLst>
                </a:gridCol>
                <a:gridCol w="1102657">
                  <a:extLst>
                    <a:ext uri="{9D8B030D-6E8A-4147-A177-3AD203B41FA5}">
                      <a16:colId xmlns:a16="http://schemas.microsoft.com/office/drawing/2014/main" val="3195497454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3971835928"/>
                    </a:ext>
                  </a:extLst>
                </a:gridCol>
              </a:tblGrid>
              <a:tr h="477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Astra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Zeneca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Janssen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(Johnson &amp;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Johson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4034"/>
                  </a:ext>
                </a:extLst>
              </a:tr>
              <a:tr h="852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6634"/>
                  </a:ext>
                </a:extLst>
              </a:tr>
              <a:tr h="2683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326 235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316 222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406 235 – 420 710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0807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184 665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258 965 – 265 840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87613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136 280 – 139 980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7463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91 845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123 145 – 126 530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99698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80 085 – 83 100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5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154 390 – 157 780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64732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87 685 – 89 830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98234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159 985 – 163 680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6077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101 400 – 103 570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32307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70 788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106 605 – 109 410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4754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220 920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226 380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188 076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286 820 – 295 540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77888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15 404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131 905 – 135 410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4571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84 435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117 235 – 119 870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40242"/>
                  </a:ext>
                </a:extLst>
              </a:tr>
              <a:tr h="2683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242 205 – 248 450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34708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1 749 150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1 783 080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1 611 816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214 161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2 354 150 – 2 420 610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25. dubna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636950"/>
              </p:ext>
            </p:extLst>
          </p:nvPr>
        </p:nvGraphicFramePr>
        <p:xfrm>
          <a:off x="2232771" y="1120215"/>
          <a:ext cx="7726457" cy="461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4001"/>
              </p:ext>
            </p:extLst>
          </p:nvPr>
        </p:nvGraphicFramePr>
        <p:xfrm>
          <a:off x="1370990" y="300506"/>
          <a:ext cx="9488687" cy="555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25.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95FF051-D14F-4EFD-B306-60BA1E820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982567"/>
              </p:ext>
            </p:extLst>
          </p:nvPr>
        </p:nvGraphicFramePr>
        <p:xfrm>
          <a:off x="838200" y="1357460"/>
          <a:ext cx="10515600" cy="41783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3727259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6205394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40119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764749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346281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788760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47039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732429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515667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777749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59410273"/>
                    </a:ext>
                  </a:extLst>
                </a:gridCol>
              </a:tblGrid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20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18671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01827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08473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9949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5953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11817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52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41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7301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1565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7669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82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3326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14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1708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361 444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693 516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522 395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4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1699</Words>
  <Application>Microsoft Office PowerPoint</Application>
  <PresentationFormat>Širokoúhlá obrazovka</PresentationFormat>
  <Paragraphs>767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25. 4. 2021 včetně</vt:lpstr>
      <vt:lpstr>Kapacita C+ lůžek v Královéhradeckém kraji</vt:lpstr>
      <vt:lpstr>Prezentace aplikace PowerPoint</vt:lpstr>
      <vt:lpstr>Nasazení Armády ČR</vt:lpstr>
      <vt:lpstr>Celkový počet dodaných a podaných dávek k 25.4.2021</vt:lpstr>
      <vt:lpstr> Očkování od 2. ledna do 25. dubna 2021</vt:lpstr>
      <vt:lpstr>Prezentace aplikace PowerPoint</vt:lpstr>
      <vt:lpstr>Počet očkování k 25. 4. 2021</vt:lpstr>
      <vt:lpstr>Počet osob – dvě dávky - k 25.4.2021</vt:lpstr>
      <vt:lpstr>Prezentace aplikace PowerPoint</vt:lpstr>
      <vt:lpstr>Prezentace aplikace PowerPoint</vt:lpstr>
      <vt:lpstr>Očkovaní v krajích (podle místa podání)</vt:lpstr>
      <vt:lpstr>Očkovaní v krajích (podle místa bydliště)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314</cp:revision>
  <cp:lastPrinted>2021-04-12T10:48:59Z</cp:lastPrinted>
  <dcterms:created xsi:type="dcterms:W3CDTF">2021-01-14T19:24:21Z</dcterms:created>
  <dcterms:modified xsi:type="dcterms:W3CDTF">2021-04-26T15:15:29Z</dcterms:modified>
</cp:coreProperties>
</file>