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0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242" r:id="rId5"/>
    <p:sldId id="2236" r:id="rId6"/>
    <p:sldId id="2237" r:id="rId7"/>
    <p:sldId id="2241" r:id="rId8"/>
    <p:sldId id="2238" r:id="rId9"/>
    <p:sldId id="2239" r:id="rId10"/>
    <p:sldId id="2240" r:id="rId11"/>
    <p:sldId id="2249" r:id="rId12"/>
    <p:sldId id="2250" r:id="rId13"/>
    <p:sldId id="2251" r:id="rId14"/>
    <p:sldId id="2248" r:id="rId15"/>
    <p:sldId id="2243" r:id="rId16"/>
    <p:sldId id="2244" r:id="rId17"/>
    <p:sldId id="2245" r:id="rId18"/>
    <p:sldId id="2246" r:id="rId19"/>
    <p:sldId id="2247" r:id="rId20"/>
    <p:sldId id="7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8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76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9" d="100"/>
          <a:sy n="159" d="100"/>
        </p:scale>
        <p:origin x="6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AppData\Local\Microsoft\Windows\INetCache\Content.Outlook\8NAXQHT4\O&#269;kov&#225;n&#237;%20-%202021_090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"/>
          <c:h val="1.012181511508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'Proočkovanost okresů'!$C$52</c:f>
              <c:strCache>
                <c:ptCount val="1"/>
                <c:pt idx="0">
                  <c:v>1. dávka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okresů'!$B$53:$B$58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okresů'!$C$53:$C$58</c:f>
              <c:numCache>
                <c:formatCode>0.0%</c:formatCode>
                <c:ptCount val="6"/>
                <c:pt idx="0">
                  <c:v>0.5850822513455165</c:v>
                </c:pt>
                <c:pt idx="1">
                  <c:v>0.54080664886315422</c:v>
                </c:pt>
                <c:pt idx="2">
                  <c:v>0.57814169718779396</c:v>
                </c:pt>
                <c:pt idx="3">
                  <c:v>0.54941827486670114</c:v>
                </c:pt>
                <c:pt idx="4">
                  <c:v>0.53833444052668333</c:v>
                </c:pt>
                <c:pt idx="5">
                  <c:v>0.56215924749865198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8-4853-8174-515E1F8E4019}"/>
            </c:ext>
          </c:extLst>
        </c:ser>
        <c:ser>
          <c:idx val="1"/>
          <c:order val="1"/>
          <c:tx>
            <c:strRef>
              <c:f>'Proočkovanost okresů'!$D$52</c:f>
              <c:strCache>
                <c:ptCount val="1"/>
                <c:pt idx="0">
                  <c:v>2. dávka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'Proočkovanost okresů'!$B$53:$B$58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n. Kn.</c:v>
                </c:pt>
                <c:pt idx="4">
                  <c:v>Trutnov</c:v>
                </c:pt>
                <c:pt idx="5">
                  <c:v>KHK</c:v>
                </c:pt>
              </c:strCache>
            </c:strRef>
          </c:cat>
          <c:val>
            <c:numRef>
              <c:f>'Proočkovanost okresů'!$D$53:$D$58</c:f>
              <c:numCache>
                <c:formatCode>0.0%</c:formatCode>
                <c:ptCount val="6"/>
                <c:pt idx="0">
                  <c:v>0.55061270410800622</c:v>
                </c:pt>
                <c:pt idx="1">
                  <c:v>0.50480445254199213</c:v>
                </c:pt>
                <c:pt idx="2">
                  <c:v>0.54800113255454985</c:v>
                </c:pt>
                <c:pt idx="3">
                  <c:v>0.51969546090529795</c:v>
                </c:pt>
                <c:pt idx="4">
                  <c:v>0.50592774285860287</c:v>
                </c:pt>
                <c:pt idx="5">
                  <c:v>0.52945063843152629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8-4853-8174-515E1F8E4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9681071"/>
        <c:axId val="1202935503"/>
      </c:barChart>
      <c:catAx>
        <c:axId val="119968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202935503"/>
        <c:crosses val="autoZero"/>
        <c:auto val="1"/>
        <c:lblAlgn val="ctr"/>
        <c:lblOffset val="100"/>
        <c:noMultiLvlLbl val="0"/>
      </c:catAx>
      <c:valAx>
        <c:axId val="12029355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68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7853003859145"/>
          <c:y val="4.451882400547677E-2"/>
          <c:w val="0.148429399228171"/>
          <c:h val="4.9021580756885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FD-48F8-9736-3C079AC8758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82.04869506</c:v>
                </c:pt>
                <c:pt idx="1">
                  <c:v>56.407826389999997</c:v>
                </c:pt>
                <c:pt idx="2">
                  <c:v>56.392016580000004</c:v>
                </c:pt>
                <c:pt idx="3">
                  <c:v>56.23004237</c:v>
                </c:pt>
                <c:pt idx="4">
                  <c:v>55.935813279999998</c:v>
                </c:pt>
                <c:pt idx="5">
                  <c:v>54.906004830000001</c:v>
                </c:pt>
                <c:pt idx="6">
                  <c:v>54.603696159999998</c:v>
                </c:pt>
                <c:pt idx="7">
                  <c:v>53.973427520000001</c:v>
                </c:pt>
                <c:pt idx="8">
                  <c:v>52.84648207</c:v>
                </c:pt>
                <c:pt idx="9">
                  <c:v>52.504917089999999</c:v>
                </c:pt>
                <c:pt idx="10">
                  <c:v>51.946624499999999</c:v>
                </c:pt>
                <c:pt idx="11">
                  <c:v>51.475142390000002</c:v>
                </c:pt>
                <c:pt idx="12">
                  <c:v>50.397050049999997</c:v>
                </c:pt>
                <c:pt idx="13">
                  <c:v>50.290235709999997</c:v>
                </c:pt>
                <c:pt idx="14">
                  <c:v>44.775203380000001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58.684254000000003</c:v>
                </c:pt>
                <c:pt idx="1">
                  <c:v>57.709065199999998</c:v>
                </c:pt>
                <c:pt idx="2">
                  <c:v>57.555404799999998</c:v>
                </c:pt>
                <c:pt idx="3">
                  <c:v>56.662952900000001</c:v>
                </c:pt>
                <c:pt idx="4">
                  <c:v>56.4112759</c:v>
                </c:pt>
                <c:pt idx="5">
                  <c:v>55.9358133</c:v>
                </c:pt>
                <c:pt idx="6">
                  <c:v>55.600880500000002</c:v>
                </c:pt>
                <c:pt idx="7">
                  <c:v>54.2490612</c:v>
                </c:pt>
                <c:pt idx="8">
                  <c:v>54.218369899999999</c:v>
                </c:pt>
                <c:pt idx="9">
                  <c:v>54.140833399999998</c:v>
                </c:pt>
                <c:pt idx="10">
                  <c:v>54.081503900000001</c:v>
                </c:pt>
                <c:pt idx="11">
                  <c:v>53.573979199999997</c:v>
                </c:pt>
                <c:pt idx="12">
                  <c:v>52.950515299999999</c:v>
                </c:pt>
                <c:pt idx="13">
                  <c:v>51.6770146</c:v>
                </c:pt>
                <c:pt idx="14">
                  <c:v>51.517789999999998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14219</c:v>
                </c:pt>
                <c:pt idx="1">
                  <c:v>22066</c:v>
                </c:pt>
                <c:pt idx="2">
                  <c:v>56892</c:v>
                </c:pt>
                <c:pt idx="3">
                  <c:v>83665</c:v>
                </c:pt>
                <c:pt idx="4">
                  <c:v>119985</c:v>
                </c:pt>
                <c:pt idx="5">
                  <c:v>147944</c:v>
                </c:pt>
                <c:pt idx="6">
                  <c:v>100163</c:v>
                </c:pt>
                <c:pt idx="7">
                  <c:v>53459</c:v>
                </c:pt>
                <c:pt idx="8">
                  <c:v>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571313456889603E-2"/>
          <c:w val="1"/>
          <c:h val="0.8101102108408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67-4B22-AE67-51081E427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7-4B22-AE67-51081E427D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Sloupec3</c:v>
                </c:pt>
              </c:strCache>
            </c:strRef>
          </c:tx>
          <c:spPr>
            <a:ln w="730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358879488294875E-2"/>
                  <c:y val="-5.0704225352112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48-48BB-9E3A-C17E169ED59A}"/>
                </c:ext>
              </c:extLst>
            </c:dLbl>
            <c:dLbl>
              <c:idx val="1"/>
              <c:layout>
                <c:manualLayout>
                  <c:x val="-5.9024760328298502E-2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48-48BB-9E3A-C17E169ED59A}"/>
                </c:ext>
              </c:extLst>
            </c:dLbl>
            <c:dLbl>
              <c:idx val="2"/>
              <c:layout>
                <c:manualLayout>
                  <c:x val="-7.7543333154119265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48-48BB-9E3A-C17E169ED59A}"/>
                </c:ext>
              </c:extLst>
            </c:dLbl>
            <c:dLbl>
              <c:idx val="3"/>
              <c:layout>
                <c:manualLayout>
                  <c:x val="-7.3636139989019064E-2"/>
                  <c:y val="-4.5070422535211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48-48BB-9E3A-C17E169ED59A}"/>
                </c:ext>
              </c:extLst>
            </c:dLbl>
            <c:dLbl>
              <c:idx val="4"/>
              <c:layout>
                <c:manualLayout>
                  <c:x val="-8.5233464376853682E-2"/>
                  <c:y val="-5.6338028169014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48-48BB-9E3A-C17E169ED59A}"/>
                </c:ext>
              </c:extLst>
            </c:dLbl>
            <c:dLbl>
              <c:idx val="5"/>
              <c:layout>
                <c:manualLayout>
                  <c:x val="-0.10709704117525347"/>
                  <c:y val="-2.5352112676056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8-48BB-9E3A-C17E169ED59A}"/>
                </c:ext>
              </c:extLst>
            </c:dLbl>
            <c:dLbl>
              <c:idx val="6"/>
              <c:layout>
                <c:manualLayout>
                  <c:x val="-0.11668390923511966"/>
                  <c:y val="-2.253521126760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48-48BB-9E3A-C17E169ED59A}"/>
                </c:ext>
              </c:extLst>
            </c:dLbl>
            <c:dLbl>
              <c:idx val="7"/>
              <c:layout>
                <c:manualLayout>
                  <c:x val="-0.10063110515903079"/>
                  <c:y val="-5.352112676056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48-48BB-9E3A-C17E169ED59A}"/>
                </c:ext>
              </c:extLst>
            </c:dLbl>
            <c:dLbl>
              <c:idx val="8"/>
              <c:layout>
                <c:manualLayout>
                  <c:x val="-3.1371482040846797E-2"/>
                  <c:y val="-5.6338028169014086E-2"/>
                </c:manualLayout>
              </c:layout>
              <c:tx>
                <c:rich>
                  <a:bodyPr/>
                  <a:lstStyle/>
                  <a:p>
                    <a:fld id="{3A0EAF9A-E019-4BE1-9049-A888B353A5B4}" type="VALUE">
                      <a:rPr lang="en-US" smtClean="0"/>
                      <a:pPr/>
                      <a:t>[HODNOTA]</a:t>
                    </a:fld>
                    <a:r>
                      <a:rPr lang="en-US" dirty="0"/>
                      <a:t>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48-48BB-9E3A-C17E169ED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</c:strCache>
            </c:strRef>
          </c:cat>
          <c:val>
            <c:numRef>
              <c:f>List1!$B$2:$B$10</c:f>
              <c:numCache>
                <c:formatCode>#,##0</c:formatCode>
                <c:ptCount val="9"/>
                <c:pt idx="0">
                  <c:v>14219</c:v>
                </c:pt>
                <c:pt idx="1">
                  <c:v>36285</c:v>
                </c:pt>
                <c:pt idx="2">
                  <c:v>93177</c:v>
                </c:pt>
                <c:pt idx="3">
                  <c:v>176842</c:v>
                </c:pt>
                <c:pt idx="4">
                  <c:v>296827</c:v>
                </c:pt>
                <c:pt idx="5">
                  <c:v>444771</c:v>
                </c:pt>
                <c:pt idx="6">
                  <c:v>544934</c:v>
                </c:pt>
                <c:pt idx="7">
                  <c:v>598393</c:v>
                </c:pt>
                <c:pt idx="8">
                  <c:v>605629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48-48BB-9E3A-C17E169ED5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1105744"/>
        <c:axId val="1536648320"/>
      </c:lineChart>
      <c:catAx>
        <c:axId val="16611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B2B82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536648320"/>
        <c:crosses val="autoZero"/>
        <c:auto val="1"/>
        <c:lblAlgn val="ctr"/>
        <c:lblOffset val="100"/>
        <c:noMultiLvlLbl val="0"/>
      </c:catAx>
      <c:valAx>
        <c:axId val="1536648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611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ser>
          <c:idx val="0"/>
          <c:order val="0"/>
          <c:tx>
            <c:strRef>
              <c:f>'Vakcíny kraje'!$M$7</c:f>
              <c:strCache>
                <c:ptCount val="1"/>
                <c:pt idx="0">
                  <c:v>KHK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2B-45F3-B707-C8245DCD93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B-45F3-B707-C8245DCD93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2B-45F3-B707-C8245DCD93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2B-45F3-B707-C8245DCD93B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'Vakcíny kraje'!$K$8:$K$11</c:f>
              <c:strCache>
                <c:ptCount val="4"/>
                <c:pt idx="0">
                  <c:v>Comirnaty (Pfizer)</c:v>
                </c:pt>
                <c:pt idx="1">
                  <c:v>Janssen</c:v>
                </c:pt>
                <c:pt idx="2">
                  <c:v>Spikevax (Moderna)</c:v>
                </c:pt>
                <c:pt idx="3">
                  <c:v>VAXZERIA (Astra Zeneca)</c:v>
                </c:pt>
              </c:strCache>
            </c:strRef>
          </c:cat>
          <c:val>
            <c:numRef>
              <c:f>'Vakcíny kraje'!$M$8:$M$11</c:f>
              <c:numCache>
                <c:formatCode>0.0%</c:formatCode>
                <c:ptCount val="4"/>
                <c:pt idx="0">
                  <c:v>0.80443094786643676</c:v>
                </c:pt>
                <c:pt idx="1">
                  <c:v>1.5089424013145388E-2</c:v>
                </c:pt>
                <c:pt idx="2">
                  <c:v>8.9678589317388716E-2</c:v>
                </c:pt>
                <c:pt idx="3">
                  <c:v>9.080103880302913E-2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2B-45F3-B707-C8245DCD9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.79422159964748706"/>
          <c:h val="4.5021703710859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1890464275789E-3"/>
          <c:y val="0.16932888597258677"/>
          <c:w val="0.9388379204892966"/>
          <c:h val="0.44178003791192766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790355959201E-2"/>
          <c:y val="0.7090021622972319"/>
          <c:w val="0"/>
          <c:h val="1.030997299111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2965995038159"/>
          <c:y val="3.701273921581702E-2"/>
          <c:w val="0.7244530061121377"/>
          <c:h val="0.9284898169526462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'Očkovaní okresy'!$C$37</c:f>
              <c:strCache>
                <c:ptCount val="1"/>
                <c:pt idx="0">
                  <c:v>Celkový počet očkování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16-40A8-A1DF-54385A5E1684}"/>
              </c:ext>
            </c:extLst>
          </c:dPt>
          <c:dLbls>
            <c:dLbl>
              <c:idx val="1"/>
              <c:layout>
                <c:manualLayout>
                  <c:x val="1.3773873033116994E-3"/>
                  <c:y val="-1.905024525731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6-40A8-A1DF-54385A5E1684}"/>
                </c:ext>
              </c:extLst>
            </c:dLbl>
            <c:dLbl>
              <c:idx val="4"/>
              <c:spPr>
                <a:solidFill>
                  <a:schemeClr val="bg1"/>
                </a:solidFill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2B2B8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16-40A8-A1DF-54385A5E1684}"/>
                </c:ext>
              </c:extLst>
            </c:dLbl>
            <c:spPr>
              <a:noFill/>
              <a:ln w="127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2B2B82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'Očkovaní okresy'!$B$38:$B$44</c:f>
              <c:strCache>
                <c:ptCount val="6"/>
                <c:pt idx="0">
                  <c:v>Hradec Králové</c:v>
                </c:pt>
                <c:pt idx="1">
                  <c:v>Jičín</c:v>
                </c:pt>
                <c:pt idx="2">
                  <c:v>Náchod</c:v>
                </c:pt>
                <c:pt idx="3">
                  <c:v>Rychnov nad Kněžnou</c:v>
                </c:pt>
                <c:pt idx="4">
                  <c:v>Trutnov</c:v>
                </c:pt>
                <c:pt idx="5">
                  <c:v>Osoby s trvalým bydlištěm mimo kraj</c:v>
                </c:pt>
              </c:strCache>
              <c:extLst/>
            </c:strRef>
          </c:cat>
          <c:val>
            <c:numRef>
              <c:f>'Očkovaní okresy'!$C$38:$C$44</c:f>
              <c:numCache>
                <c:formatCode>#\ ##0_ ;\-#\ ##0\ </c:formatCode>
                <c:ptCount val="6"/>
                <c:pt idx="0">
                  <c:v>167774</c:v>
                </c:pt>
                <c:pt idx="1">
                  <c:v>70721</c:v>
                </c:pt>
                <c:pt idx="2">
                  <c:v>117497</c:v>
                </c:pt>
                <c:pt idx="3">
                  <c:v>79421</c:v>
                </c:pt>
                <c:pt idx="4">
                  <c:v>111562</c:v>
                </c:pt>
                <c:pt idx="5">
                  <c:v>57952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516-40A8-A1DF-54385A5E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8337024"/>
        <c:axId val="1989227680"/>
        <c:extLst/>
      </c:barChart>
      <c:catAx>
        <c:axId val="172833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989227680"/>
        <c:crosses val="autoZero"/>
        <c:auto val="1"/>
        <c:lblAlgn val="ctr"/>
        <c:lblOffset val="100"/>
        <c:noMultiLvlLbl val="0"/>
      </c:catAx>
      <c:valAx>
        <c:axId val="1989227680"/>
        <c:scaling>
          <c:orientation val="minMax"/>
        </c:scaling>
        <c:delete val="1"/>
        <c:axPos val="t"/>
        <c:numFmt formatCode="#\ ##0_ ;\-#\ ##0\ " sourceLinked="1"/>
        <c:majorTickMark val="none"/>
        <c:minorTickMark val="none"/>
        <c:tickLblPos val="nextTo"/>
        <c:crossAx val="17283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3D0ABB3-B508-824E-9330-D578EB41F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1CAB2-C5D2-2640-AEBE-3DE4D2EB3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2F56-76CC-2244-9969-3BD231BC40BB}" type="datetimeFigureOut">
              <a:t>14.09.2021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7A37-2E4C-4A45-B370-BAA6DA94F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3F6C6-389C-964B-A899-5EA4A12A0B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20A4-C4B0-3B45-B166-80304E6D20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FD12-7377-AF4F-9E5D-41F7F9A57BED}" type="datetimeFigureOut">
              <a:t>14.09.2021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F805-EB17-214F-846F-533D26B85A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793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61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91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3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37096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83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1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3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9304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803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14.09.2021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14.09.2021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14.09.2021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3543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13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43851A7-B687-4CEA-B517-5D0A44E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513053-D514-8448-BD9B-6AC86BD996A2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2A7B56-7997-E842-ADB7-9AB48F3C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>
            <a:normAutofit/>
          </a:bodyPr>
          <a:lstStyle/>
          <a:p>
            <a:r>
              <a:rPr lang="cs-CZ" dirty="0"/>
              <a:t>Epidemická situace </a:t>
            </a:r>
            <a:br>
              <a:rPr lang="cs-CZ" dirty="0"/>
            </a:br>
            <a:r>
              <a:rPr lang="cs-CZ" dirty="0"/>
              <a:t>a očkování proti covid-19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C1CE77-678A-8740-A34B-B7686D2D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>
            <a:normAutofit/>
          </a:bodyPr>
          <a:lstStyle/>
          <a:p>
            <a:r>
              <a:rPr lang="cs-CZ" sz="4000" dirty="0"/>
              <a:t>v Královéhradeckém kraji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4F4EBA8-850F-401E-A784-E89B7E21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197543"/>
            <a:ext cx="12469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13. 9. 2021</a:t>
            </a:r>
          </a:p>
        </p:txBody>
      </p:sp>
    </p:spTree>
    <p:extLst>
      <p:ext uri="{BB962C8B-B14F-4D97-AF65-F5344CB8AC3E}">
        <p14:creationId xmlns:p14="http://schemas.microsoft.com/office/powerpoint/2010/main" val="151534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31236"/>
              </p:ext>
            </p:extLst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1 095 419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674 069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361 869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5 986 126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277 852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614 013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625 956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7.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51,00–53,99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6989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005313"/>
              </p:ext>
            </p:extLst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298 616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768 413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364 655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5 986 126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7.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90 364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9161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EF4C7C4-E97A-4953-BDC2-E5A432C33197}"/>
              </a:ext>
            </a:extLst>
          </p:cNvPr>
          <p:cNvGraphicFramePr>
            <a:graphicFrameLocks noGrp="1"/>
          </p:cNvGraphicFramePr>
          <p:nvPr/>
        </p:nvGraphicFramePr>
        <p:xfrm>
          <a:off x="9496425" y="1572418"/>
          <a:ext cx="2085974" cy="4666455"/>
        </p:xfrm>
        <a:graphic>
          <a:graphicData uri="http://schemas.openxmlformats.org/drawingml/2006/table">
            <a:tbl>
              <a:tblPr/>
              <a:tblGrid>
                <a:gridCol w="2085974">
                  <a:extLst>
                    <a:ext uri="{9D8B030D-6E8A-4147-A177-3AD203B41FA5}">
                      <a16:colId xmlns:a16="http://schemas.microsoft.com/office/drawing/2014/main" val="1574041375"/>
                    </a:ext>
                  </a:extLst>
                </a:gridCol>
              </a:tblGrid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64312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2996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1643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79832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68284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306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31711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8383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21588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87847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19254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02249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45513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06585"/>
                  </a:ext>
                </a:extLst>
              </a:tr>
              <a:tr h="31109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23801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A850C8A-CC4F-462B-B79D-6CCF7442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571636" cy="576000"/>
          </a:xfrm>
        </p:spPr>
        <p:txBody>
          <a:bodyPr/>
          <a:lstStyle/>
          <a:p>
            <a:r>
              <a:rPr lang="cs-CZ" dirty="0"/>
              <a:t>Očkování osob ve věku 16 a více let, stav k 7. 9. 2021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6F97362-C236-4EBD-9EF0-44D312A77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33690"/>
              </p:ext>
            </p:extLst>
          </p:nvPr>
        </p:nvGraphicFramePr>
        <p:xfrm>
          <a:off x="730250" y="943769"/>
          <a:ext cx="10852149" cy="5295109"/>
        </p:xfrm>
        <a:graphic>
          <a:graphicData uri="http://schemas.openxmlformats.org/drawingml/2006/table">
            <a:tbl>
              <a:tblPr/>
              <a:tblGrid>
                <a:gridCol w="2491565">
                  <a:extLst>
                    <a:ext uri="{9D8B030D-6E8A-4147-A177-3AD203B41FA5}">
                      <a16:colId xmlns:a16="http://schemas.microsoft.com/office/drawing/2014/main" val="247101253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621032218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1186834516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3070557331"/>
                    </a:ext>
                  </a:extLst>
                </a:gridCol>
                <a:gridCol w="2090146">
                  <a:extLst>
                    <a:ext uri="{9D8B030D-6E8A-4147-A177-3AD203B41FA5}">
                      <a16:colId xmlns:a16="http://schemas.microsoft.com/office/drawing/2014/main" val="2844632301"/>
                    </a:ext>
                  </a:extLst>
                </a:gridCol>
              </a:tblGrid>
              <a:tr h="62295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Populace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Očkovaní alespoň jednou dávkou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Neočkovaní, prodělali onemocnění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49328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749 758 (67,5 %)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62 333 (5,6 %)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299 189 (26,9 %)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37868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783 348 (69,1 %)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69 317 (6,1 %)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281 319 (24,8 %)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32881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355 854 (66,5 %)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32 770 (6,1 %)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146 130 (27,3 %)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276533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320 740 (65,0 %)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33 268 (6,7 %)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139 062 (28,2 %)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5686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154 749 (62,9 %)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14 410 (5,9 %)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76 773 (31,2 %)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549936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432 862 (63,9 %)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39 027 (5,8 %)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205 420 (30,3 %)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85127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231 465 (63,3 %)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26 679 (7,3 %)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107 359 (29,4 %)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03785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303 688 (66,1 %)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31 418 (6,8 %)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124 108 (27,0 %)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05017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277 440 (63,9 %)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32 210 (7,4 %)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124 522 (28,7 %)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08936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291 690 (68,8 %)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24 995 (5,9 %)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107 381 (25,3 %)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3648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634 555 (64,0 %)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55 913 (5,6 %)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300 320 (30,3 %)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453060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318 858 (60,7 %)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35 239 (6,7 %)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171 007 (32,6 %)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5335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301 615 (62,1 %)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32 824 (6,8 %)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151 288 (31,1 %)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02784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605 341 (60,7 %)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63 403 (6,4 %)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328 537 (32,9 %)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343461"/>
                  </a:ext>
                </a:extLst>
              </a:tr>
              <a:tr h="3114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5 851 350 (65,9 %)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562 344 (6,3 %)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2 464 490 (27,8 %)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329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0160A08A-2E0A-40FC-B603-74471330EC0E}"/>
              </a:ext>
            </a:extLst>
          </p:cNvPr>
          <p:cNvSpPr/>
          <p:nvPr/>
        </p:nvSpPr>
        <p:spPr>
          <a:xfrm>
            <a:off x="4581755" y="6574393"/>
            <a:ext cx="31550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</a:t>
            </a:r>
          </a:p>
        </p:txBody>
      </p:sp>
    </p:spTree>
    <p:extLst>
      <p:ext uri="{BB962C8B-B14F-4D97-AF65-F5344CB8AC3E}">
        <p14:creationId xmlns:p14="http://schemas.microsoft.com/office/powerpoint/2010/main" val="8971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2CD6C-7B04-471B-9B1E-4C2C2C71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Očkovací kamion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D031C-CF9F-4DC3-BA98-E101486D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mobilní očkování v pěti městech od 3. do 7. září</a:t>
            </a:r>
          </a:p>
          <a:p>
            <a:r>
              <a:rPr lang="cs-CZ" sz="2000" dirty="0"/>
              <a:t>celkem naočkováno 476 osob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čím nižší </a:t>
            </a:r>
            <a:r>
              <a:rPr lang="cs-CZ" sz="2000" dirty="0" err="1"/>
              <a:t>proočkovanost</a:t>
            </a:r>
            <a:r>
              <a:rPr lang="cs-CZ" sz="2000" dirty="0"/>
              <a:t>, tím nižší zájem o očkování</a:t>
            </a:r>
          </a:p>
          <a:p>
            <a:r>
              <a:rPr lang="cs-CZ" sz="2000" dirty="0"/>
              <a:t>informace šla i do spádové oblasti</a:t>
            </a:r>
          </a:p>
          <a:p>
            <a:r>
              <a:rPr lang="cs-CZ" sz="2000" dirty="0"/>
              <a:t>poděkování patří samosprávám za spolupráci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E1917-CDF9-427D-9483-4CF3DA97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7A8D27E-650A-4FE1-817D-A3A06AC0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58773"/>
              </p:ext>
            </p:extLst>
          </p:nvPr>
        </p:nvGraphicFramePr>
        <p:xfrm>
          <a:off x="1305088" y="2049726"/>
          <a:ext cx="4674946" cy="235359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8946">
                  <a:extLst>
                    <a:ext uri="{9D8B030D-6E8A-4147-A177-3AD203B41FA5}">
                      <a16:colId xmlns:a16="http://schemas.microsoft.com/office/drawing/2014/main" val="3296295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9531700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752148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75692992"/>
                    </a:ext>
                  </a:extLst>
                </a:gridCol>
              </a:tblGrid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 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effectLst/>
                        </a:rPr>
                        <a:t>Pfizer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Janssen</a:t>
                      </a:r>
                      <a:endParaRPr lang="cs-CZ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Celkem za den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009888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Vamberk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845901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Žacléř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830407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Nová Paka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709146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Hostinné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100366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Kopidlno</a:t>
                      </a:r>
                      <a:endParaRPr lang="cs-CZ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801834"/>
                  </a:ext>
                </a:extLst>
              </a:tr>
              <a:tr h="336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CELKEM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155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321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476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586160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6978EC9B-65BE-46A7-AAA5-907138DA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35" y="449987"/>
            <a:ext cx="3925776" cy="5553074"/>
          </a:xfrm>
          <a:prstGeom prst="rect">
            <a:avLst/>
          </a:prstGeom>
          <a:ln>
            <a:noFill/>
          </a:ln>
          <a:effectLst>
            <a:glow rad="63500">
              <a:schemeClr val="tx2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49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a informování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3A120E-791A-4EFA-A7B0-01F0AE15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pravidelný informační servis pro média a veřejnost prostřednictvím tiskového oddělení krajského úřadu</a:t>
            </a:r>
          </a:p>
          <a:p>
            <a:r>
              <a:rPr lang="cs-CZ" sz="2400" dirty="0"/>
              <a:t>webové stránky – speciální sekce Covid-19 (koronavirus.kr-kralovehradecky.cz)</a:t>
            </a:r>
          </a:p>
          <a:p>
            <a:r>
              <a:rPr lang="cs-CZ" sz="2400" dirty="0"/>
              <a:t>sociální sítě – sdílení aktuálních vládních opatření, informační bannery, důležité odkazy</a:t>
            </a:r>
          </a:p>
          <a:p>
            <a:r>
              <a:rPr lang="cs-CZ" sz="2400" dirty="0"/>
              <a:t>kampaň pro očkování – 14denní spotová kampaň na propagaci očkování (</a:t>
            </a:r>
            <a:r>
              <a:rPr lang="cs-CZ" sz="2400" dirty="0" err="1"/>
              <a:t>Radio</a:t>
            </a:r>
            <a:r>
              <a:rPr lang="cs-CZ" sz="2400" dirty="0"/>
              <a:t> Černá Hora a </a:t>
            </a:r>
            <a:r>
              <a:rPr lang="cs-CZ" sz="2400" dirty="0" err="1"/>
              <a:t>Radio</a:t>
            </a:r>
            <a:r>
              <a:rPr lang="cs-CZ" sz="2400" dirty="0"/>
              <a:t> Blaník) – informování o volných termínech</a:t>
            </a:r>
          </a:p>
          <a:p>
            <a:r>
              <a:rPr lang="cs-CZ" sz="2400" dirty="0"/>
              <a:t>zpravodaj U nás v kraji</a:t>
            </a:r>
          </a:p>
          <a:p>
            <a:pPr lvl="1"/>
            <a:r>
              <a:rPr lang="cs-CZ" sz="1900" dirty="0"/>
              <a:t>měsíční náklad 255 tisíc výtisků, zdarma do každé domácnosti v kraji</a:t>
            </a:r>
          </a:p>
          <a:p>
            <a:pPr lvl="1"/>
            <a:r>
              <a:rPr lang="cs-CZ" sz="1900" dirty="0"/>
              <a:t>pravidelná rubrika „</a:t>
            </a:r>
            <a:r>
              <a:rPr lang="cs-CZ" sz="1900" dirty="0" err="1"/>
              <a:t>Koronavirus</a:t>
            </a:r>
            <a:r>
              <a:rPr lang="cs-CZ" sz="1900" dirty="0"/>
              <a:t>“</a:t>
            </a:r>
          </a:p>
          <a:p>
            <a:r>
              <a:rPr lang="cs-CZ" sz="2400" dirty="0"/>
              <a:t>infolinka pro očkování</a:t>
            </a:r>
          </a:p>
          <a:p>
            <a:pPr lvl="1"/>
            <a:r>
              <a:rPr lang="cs-CZ" sz="1900" dirty="0"/>
              <a:t>poradní telefonní linka pro zájemce o očkování</a:t>
            </a:r>
          </a:p>
          <a:p>
            <a:pPr lvl="1"/>
            <a:r>
              <a:rPr lang="cs-CZ" sz="1900" dirty="0"/>
              <a:t>pracovníci kraje vyřídili do června přes 10 000 hovorů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19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15</a:t>
            </a:fld>
            <a:endParaRPr lang="cs-CZ"/>
          </a:p>
        </p:txBody>
      </p:sp>
      <p:pic>
        <p:nvPicPr>
          <p:cNvPr id="2050" name="Picture 2" descr="https://lh3.googleusercontent.com/g2JyLQ9lPsSWKLOKo6R9ZZQM0LQnGHgL-bCj71BeRlu7TD1J-OmCagec8fnpelmQflUtFgc69yvOUNzsFWjVBT0IFKlUnxxxSCa9baJGVVKFtEO5NZUFefyi3yxay1nicz-EqVpK6rM=s0">
            <a:extLst>
              <a:ext uri="{FF2B5EF4-FFF2-40B4-BE49-F238E27FC236}">
                <a16:creationId xmlns:a16="http://schemas.microsoft.com/office/drawing/2014/main" id="{05DE114E-AA7D-4558-9F5D-6FF36887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5" y="476918"/>
            <a:ext cx="3853941" cy="50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f1KP7ulqP99P5Ap5RnNi0ACt5shts3VQqycJ4jeBlerZK2S5-L07PIfG9s7fuuvplt-r9gAHlfqOOaDlJI7P7VKweYZFWtt105O653zgUnyp80PomX3mWPmOOw3HIqL0w5E-ajuhUXA=s0">
            <a:extLst>
              <a:ext uri="{FF2B5EF4-FFF2-40B4-BE49-F238E27FC236}">
                <a16:creationId xmlns:a16="http://schemas.microsoft.com/office/drawing/2014/main" id="{61846D1A-41A2-4543-8711-584ABEF7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66" y="476918"/>
            <a:ext cx="3853940" cy="50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2Wia0JJZCIhH00JxiKhyZK8Iprjxuclld1QJBrNsoESovojh5_x1MBK4fGQofNaHnBkR8SjhqwBKpcdQhCd8zEHYEDWs7V7OuedgTmpLIDnbTdngSCkmRzvqDWieieRSNmFBPZrg70g=s0">
            <a:extLst>
              <a:ext uri="{FF2B5EF4-FFF2-40B4-BE49-F238E27FC236}">
                <a16:creationId xmlns:a16="http://schemas.microsoft.com/office/drawing/2014/main" id="{58B4F432-44E9-4875-A303-375A1959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06" y="569695"/>
            <a:ext cx="3710952" cy="48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5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16</a:t>
            </a:fld>
            <a:endParaRPr lang="cs-CZ"/>
          </a:p>
        </p:txBody>
      </p:sp>
      <p:pic>
        <p:nvPicPr>
          <p:cNvPr id="5122" name="Picture 2" descr="https://lh6.googleusercontent.com/yqH27DVLXnaP6rYSmOIy3jqqDam2V_DdLANdh1hvm0EQOA68pMeDr3r0WfAIkHCNOwwVBs3aZ81IL5g43DpoL_CRVpDyHpGouLFH0N8QOP1fsIoc_i37aP5AeMGLCvdNpx1gApCZ1Uc=s0">
            <a:extLst>
              <a:ext uri="{FF2B5EF4-FFF2-40B4-BE49-F238E27FC236}">
                <a16:creationId xmlns:a16="http://schemas.microsoft.com/office/drawing/2014/main" id="{3A9AC58F-89CB-49E8-B9BB-FA08CD23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6" y="475861"/>
            <a:ext cx="3925842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S0uGWfpre6Edn3JibrP8P6R4_V5ctmMjU9yC4pVk-KGleJx-h0zLm63sBK9KdHOi6ABcEP3Qdsz5msw8hSWtWcM1ypRGwjQxA0etY8RDue0Hg2Mn7zVLiV3a5snNzC177ZxiD_q32u8=s0">
            <a:extLst>
              <a:ext uri="{FF2B5EF4-FFF2-40B4-BE49-F238E27FC236}">
                <a16:creationId xmlns:a16="http://schemas.microsoft.com/office/drawing/2014/main" id="{64242A94-1B68-42AB-A5F3-D2F8950A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06" y="475861"/>
            <a:ext cx="3925842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5.googleusercontent.com/LmniUd1F9DnzvrEUtbBBjN64VDHWnjaiVHX60rEhjuDinNZlkRYwD6-RNynW1NYosVyvADrwX_07ZnGYK-FGJQOUfeM7uCYy6IncQtxlVrWWJJ8i_AR067jTdaVr4zkgZ57nBFIgsK4=s0">
            <a:extLst>
              <a:ext uri="{FF2B5EF4-FFF2-40B4-BE49-F238E27FC236}">
                <a16:creationId xmlns:a16="http://schemas.microsoft.com/office/drawing/2014/main" id="{F0E67D05-1C2F-4E0E-835D-43919425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48" y="573832"/>
            <a:ext cx="3774848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17</a:t>
            </a:fld>
            <a:endParaRPr lang="cs-CZ"/>
          </a:p>
        </p:txBody>
      </p:sp>
      <p:pic>
        <p:nvPicPr>
          <p:cNvPr id="6146" name="Picture 2" descr="https://lh4.googleusercontent.com/Q5ZASrykI5wJhYRHGbhgLqSLQ4Xj25txr4JzqXxe_e_26Zo57mIr2HTIDI-0T1c2BwuXd4PQ324sslvoGAQpfdlLlq7q9yT2QKLjEUmJ5oVexojlTVb0nD1mPv7f-pL80B8Gr4IA6Yg=s0">
            <a:extLst>
              <a:ext uri="{FF2B5EF4-FFF2-40B4-BE49-F238E27FC236}">
                <a16:creationId xmlns:a16="http://schemas.microsoft.com/office/drawing/2014/main" id="{343FB493-9C90-4E21-8DAB-D1118A87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825" cy="38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5.googleusercontent.com/83vADmE6mYZozfQXaPk-Q2zDV4FLNjpYuI6vkU5Ul2i5sNs-n-w2IaFutRVdS5yHtxbprJUFhvlF4HHZiigHCEzOikNyMSLMhkcEk6f4C87ZQV1pysQfjF-9w7n-7daAY9MDkYuiJQc=s0">
            <a:extLst>
              <a:ext uri="{FF2B5EF4-FFF2-40B4-BE49-F238E27FC236}">
                <a16:creationId xmlns:a16="http://schemas.microsoft.com/office/drawing/2014/main" id="{AEA562CF-E4AD-4B73-BBEC-FDC579A7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07" y="0"/>
            <a:ext cx="593053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6.googleusercontent.com/myp9ycnmUaVNAEcQVRvSw5TqS8shMkpzmeR8I-FQf5EF7a0rv7Jr2Vko1rZ4FmCejH6eaSB268r0av0ZqoOelqVZM3hbfjfi9r1dUgBIsBrlm4J652a27SXDBc5r3paTnh9o2y7owng=s0">
            <a:extLst>
              <a:ext uri="{FF2B5EF4-FFF2-40B4-BE49-F238E27FC236}">
                <a16:creationId xmlns:a16="http://schemas.microsoft.com/office/drawing/2014/main" id="{334CED55-EAAE-40B3-846F-DC82D5BC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55" y="3895804"/>
            <a:ext cx="2962195" cy="29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5.googleusercontent.com/9aiQIrbyGeQ1jlegZFtabt6AsbMmV0C8bGbCdTsMtRVEQtSl2l3XWwldiwygyvX_9kxexCCnk1tWTuDuKimnuHJ4kWRx-NdbFwYPob6CPiCQ_3Yy-EVIh4X5uOT1MBj2m0KllKT0NjM=s0">
            <a:extLst>
              <a:ext uri="{FF2B5EF4-FFF2-40B4-BE49-F238E27FC236}">
                <a16:creationId xmlns:a16="http://schemas.microsoft.com/office/drawing/2014/main" id="{3EA559A8-77CD-45F0-9374-2AB68DA6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805"/>
            <a:ext cx="4591402" cy="29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5101BE-F069-47BD-8D77-FB1D3AF05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672" y="3895805"/>
            <a:ext cx="3027512" cy="3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18</a:t>
            </a:fld>
            <a:endParaRPr lang="cs-CZ"/>
          </a:p>
        </p:txBody>
      </p:sp>
      <p:pic>
        <p:nvPicPr>
          <p:cNvPr id="8194" name="Picture 2" descr="https://lh6.googleusercontent.com/Dn-9rrQuwVVssNyH7aH1g8Wcc90KMQEs49lbIv0sH5dByMKbVmuYgIDg01ylvlfhIO__gj0zw42Ijwb2ajV6rcZ_cTQEDIJfCycK8866eQHDINSYycPF6CJMuMwin3RduINF98nJYjc=s0">
            <a:extLst>
              <a:ext uri="{FF2B5EF4-FFF2-40B4-BE49-F238E27FC236}">
                <a16:creationId xmlns:a16="http://schemas.microsoft.com/office/drawing/2014/main" id="{BCB16828-7D98-490E-A991-1B60393E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71" y="186611"/>
            <a:ext cx="8378748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FA8A535-CC26-48CE-B422-26E697DEF64E}"/>
              </a:ext>
            </a:extLst>
          </p:cNvPr>
          <p:cNvSpPr txBox="1"/>
          <p:nvPr/>
        </p:nvSpPr>
        <p:spPr>
          <a:xfrm>
            <a:off x="429208" y="653143"/>
            <a:ext cx="29298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Sekce covid-19 </a:t>
            </a:r>
          </a:p>
          <a:p>
            <a:r>
              <a:rPr lang="cs-CZ" sz="2800" b="1" dirty="0"/>
              <a:t>na webu</a:t>
            </a:r>
          </a:p>
          <a:p>
            <a:endParaRPr lang="cs-CZ" b="1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aktuální informace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očkování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testování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epidemický vývoj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důležité odkazy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CA34BC-2D6D-4DDB-89C7-F0DAE176642C}"/>
              </a:ext>
            </a:extLst>
          </p:cNvPr>
          <p:cNvSpPr txBox="1"/>
          <p:nvPr/>
        </p:nvSpPr>
        <p:spPr>
          <a:xfrm>
            <a:off x="3635971" y="5571469"/>
            <a:ext cx="8324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koronavirus.kr-kralovehradecky.cz</a:t>
            </a:r>
          </a:p>
        </p:txBody>
      </p:sp>
    </p:spTree>
    <p:extLst>
      <p:ext uri="{BB962C8B-B14F-4D97-AF65-F5344CB8AC3E}">
        <p14:creationId xmlns:p14="http://schemas.microsoft.com/office/powerpoint/2010/main" val="306555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2B2B82"/>
                </a:solidFill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2B2B82"/>
                </a:solidFill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D9A0E-205B-2D4C-A8B2-D3BCDA50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394"/>
            <a:ext cx="10515600" cy="917006"/>
          </a:xfrm>
        </p:spPr>
        <p:txBody>
          <a:bodyPr>
            <a:normAutofit/>
          </a:bodyPr>
          <a:lstStyle/>
          <a:p>
            <a:r>
              <a:rPr lang="cs-CZ" dirty="0"/>
              <a:t>Aktuální situace v kraji k 13. 9.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0FCFC5-66CD-A74B-8BA5-FAD88973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/>
              <a:t>2</a:t>
            </a:fld>
            <a:endParaRPr lang="cs-CZ"/>
          </a:p>
        </p:txBody>
      </p:sp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0F54D5EE-DAC5-4B57-B1DA-9DB1EE551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35108"/>
              </p:ext>
            </p:extLst>
          </p:nvPr>
        </p:nvGraphicFramePr>
        <p:xfrm>
          <a:off x="914399" y="1905722"/>
          <a:ext cx="10154265" cy="325374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765069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389196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56537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36.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7denní nárůst za týden celkem na 100 tis. obyv. 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105.144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103.337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62430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FA3A405-FD56-4B82-A9C3-DDE3A81C0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59A8BA-2A57-4DCA-9AE2-20953D0C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4708" y="6187253"/>
            <a:ext cx="1039091" cy="365125"/>
          </a:xfrm>
        </p:spPr>
        <p:txBody>
          <a:bodyPr/>
          <a:lstStyle/>
          <a:p>
            <a:fld id="{E2513053-D514-8448-BD9B-6AC86BD996A2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7D59902-0E90-4C42-BC61-29B5EE3FF89D}"/>
              </a:ext>
            </a:extLst>
          </p:cNvPr>
          <p:cNvSpPr txBox="1">
            <a:spLocks/>
          </p:cNvSpPr>
          <p:nvPr/>
        </p:nvSpPr>
        <p:spPr>
          <a:xfrm>
            <a:off x="481693" y="187685"/>
            <a:ext cx="10749803" cy="1321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FA202DE2-2C8D-4A7F-BDC1-F65981584081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63B395-5EA0-4CA2-A147-780DF3658608}"/>
              </a:ext>
            </a:extLst>
          </p:cNvPr>
          <p:cNvSpPr txBox="1"/>
          <p:nvPr/>
        </p:nvSpPr>
        <p:spPr>
          <a:xfrm>
            <a:off x="3354441" y="2821970"/>
            <a:ext cx="90572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Jičín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E4F549-A82F-47B7-AB16-A558CD7C05B9}"/>
              </a:ext>
            </a:extLst>
          </p:cNvPr>
          <p:cNvSpPr txBox="1"/>
          <p:nvPr/>
        </p:nvSpPr>
        <p:spPr>
          <a:xfrm>
            <a:off x="4259332" y="3176687"/>
            <a:ext cx="13351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Levitovo centrum následné péče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Hořice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66F560-7B26-4FA8-9D05-372C48752C29}"/>
              </a:ext>
            </a:extLst>
          </p:cNvPr>
          <p:cNvSpPr txBox="1"/>
          <p:nvPr/>
        </p:nvSpPr>
        <p:spPr>
          <a:xfrm>
            <a:off x="5491255" y="4350598"/>
            <a:ext cx="163829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FN Hradec Králové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526385-452E-4681-8C36-6A788D1614D1}"/>
              </a:ext>
            </a:extLst>
          </p:cNvPr>
          <p:cNvSpPr txBox="1"/>
          <p:nvPr/>
        </p:nvSpPr>
        <p:spPr>
          <a:xfrm>
            <a:off x="7953502" y="4427071"/>
            <a:ext cx="14038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4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DB1AAE1-83A3-4E6A-B2FE-422699C97783}"/>
              </a:ext>
            </a:extLst>
          </p:cNvPr>
          <p:cNvSpPr txBox="1"/>
          <p:nvPr/>
        </p:nvSpPr>
        <p:spPr>
          <a:xfrm>
            <a:off x="6252122" y="3784641"/>
            <a:ext cx="160047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Edumed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Jaroměř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CADFD5-24B6-4194-8071-9DD7A1D2BCA6}"/>
              </a:ext>
            </a:extLst>
          </p:cNvPr>
          <p:cNvSpPr txBox="1"/>
          <p:nvPr/>
        </p:nvSpPr>
        <p:spPr>
          <a:xfrm>
            <a:off x="5885142" y="3109380"/>
            <a:ext cx="100727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MN Dvůr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Králové n. L.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ACBE8B-3BEA-4F2F-B05A-37B9BDB13C77}"/>
              </a:ext>
            </a:extLst>
          </p:cNvPr>
          <p:cNvSpPr txBox="1"/>
          <p:nvPr/>
        </p:nvSpPr>
        <p:spPr>
          <a:xfrm>
            <a:off x="7410079" y="3281784"/>
            <a:ext cx="157901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Náchod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D68BEE5-B80B-4FB5-B478-4E70AC333A34}"/>
              </a:ext>
            </a:extLst>
          </p:cNvPr>
          <p:cNvSpPr txBox="1"/>
          <p:nvPr/>
        </p:nvSpPr>
        <p:spPr>
          <a:xfrm>
            <a:off x="6251581" y="2398012"/>
            <a:ext cx="126785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ON Trutnov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0A16DAB-C8ED-4248-B324-92E7C9DD276A}"/>
              </a:ext>
            </a:extLst>
          </p:cNvPr>
          <p:cNvSpPr txBox="1"/>
          <p:nvPr/>
        </p:nvSpPr>
        <p:spPr>
          <a:xfrm>
            <a:off x="5327693" y="1373482"/>
            <a:ext cx="1536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Vrchlabí</a:t>
            </a:r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282D8D3-930A-43A6-9837-BA6895F46327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BC34E95-EA0A-44FC-B574-75C9A05BD0A6}"/>
              </a:ext>
            </a:extLst>
          </p:cNvPr>
          <p:cNvSpPr txBox="1"/>
          <p:nvPr/>
        </p:nvSpPr>
        <p:spPr>
          <a:xfrm>
            <a:off x="7998250" y="2303607"/>
            <a:ext cx="96886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Nemocnice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Broumov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26FAF18-5C17-40E0-8AFB-4761A92FFADD}"/>
              </a:ext>
            </a:extLst>
          </p:cNvPr>
          <p:cNvSpPr txBox="1"/>
          <p:nvPr/>
        </p:nvSpPr>
        <p:spPr>
          <a:xfrm>
            <a:off x="9509981" y="2181782"/>
            <a:ext cx="35063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očkovacích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míst v kraji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B2B82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6DCDF953-2999-4499-962F-CCF1B457B1F0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918E3CB6-DB9C-4E45-8F98-72835A50CC76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za 28">
            <a:extLst>
              <a:ext uri="{FF2B5EF4-FFF2-40B4-BE49-F238E27FC236}">
                <a16:creationId xmlns:a16="http://schemas.microsoft.com/office/drawing/2014/main" id="{0FB0CBCC-D51A-4243-AF18-456DC760651A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za 29">
            <a:extLst>
              <a:ext uri="{FF2B5EF4-FFF2-40B4-BE49-F238E27FC236}">
                <a16:creationId xmlns:a16="http://schemas.microsoft.com/office/drawing/2014/main" id="{87967A0C-32CD-413A-A422-D80B673BF80A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lza 30">
            <a:extLst>
              <a:ext uri="{FF2B5EF4-FFF2-40B4-BE49-F238E27FC236}">
                <a16:creationId xmlns:a16="http://schemas.microsoft.com/office/drawing/2014/main" id="{9C0194F8-D98C-4D8A-AD8E-737F222D1230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lza 31">
            <a:extLst>
              <a:ext uri="{FF2B5EF4-FFF2-40B4-BE49-F238E27FC236}">
                <a16:creationId xmlns:a16="http://schemas.microsoft.com/office/drawing/2014/main" id="{F7F3DF7F-F9DB-4A51-97EE-B7D3C64C9145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5D814586-B398-4A5D-9378-6A70B99B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" y="5869133"/>
            <a:ext cx="1416961" cy="727540"/>
          </a:xfrm>
          <a:prstGeom prst="rect">
            <a:avLst/>
          </a:prstGeom>
        </p:spPr>
      </p:pic>
      <p:sp>
        <p:nvSpPr>
          <p:cNvPr id="9" name="Slza 8">
            <a:extLst>
              <a:ext uri="{FF2B5EF4-FFF2-40B4-BE49-F238E27FC236}">
                <a16:creationId xmlns:a16="http://schemas.microsoft.com/office/drawing/2014/main" id="{7A2990BD-B51C-4B69-AF3B-A1AA0828F940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za 7">
            <a:extLst>
              <a:ext uri="{FF2B5EF4-FFF2-40B4-BE49-F238E27FC236}">
                <a16:creationId xmlns:a16="http://schemas.microsoft.com/office/drawing/2014/main" id="{D964833B-6473-4496-A810-6329681A17F2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38B334-01F5-4E49-9D4A-AB6EDD168CE7}"/>
              </a:ext>
            </a:extLst>
          </p:cNvPr>
          <p:cNvSpPr txBox="1"/>
          <p:nvPr/>
        </p:nvSpPr>
        <p:spPr>
          <a:xfrm>
            <a:off x="4548268" y="4003041"/>
            <a:ext cx="101727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OC Atrium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1969B75-6FFA-4330-AE99-BA19040ECB8F}"/>
              </a:ext>
            </a:extLst>
          </p:cNvPr>
          <p:cNvSpPr txBox="1"/>
          <p:nvPr/>
        </p:nvSpPr>
        <p:spPr>
          <a:xfrm>
            <a:off x="372834" y="3101245"/>
            <a:ext cx="2758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zachování očkovacích míst ve všech okresech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provozní doba podle zájmu veřejnosti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Franklin Gothic Demi" panose="020B0703020102020204" pitchFamily="34" charset="0"/>
              </a:rPr>
              <a:t>možnost očkování bez registrace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B858727-99E6-4DFF-A495-84DD8683FB78}"/>
              </a:ext>
            </a:extLst>
          </p:cNvPr>
          <p:cNvSpPr txBox="1"/>
          <p:nvPr/>
        </p:nvSpPr>
        <p:spPr>
          <a:xfrm>
            <a:off x="7948695" y="326570"/>
            <a:ext cx="427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Franklin Gothic Demi" panose="020B0703020102020204" pitchFamily="34" charset="0"/>
              </a:rPr>
              <a:t>podzim/zima 2021</a:t>
            </a:r>
          </a:p>
        </p:txBody>
      </p:sp>
    </p:spTree>
    <p:extLst>
      <p:ext uri="{BB962C8B-B14F-4D97-AF65-F5344CB8AC3E}">
        <p14:creationId xmlns:p14="http://schemas.microsoft.com/office/powerpoint/2010/main" val="287368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912376"/>
              </p:ext>
            </p:extLst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531285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605 629</a:t>
            </a:r>
          </a:p>
        </p:txBody>
      </p:sp>
    </p:spTree>
    <p:extLst>
      <p:ext uri="{BB962C8B-B14F-4D97-AF65-F5344CB8AC3E}">
        <p14:creationId xmlns:p14="http://schemas.microsoft.com/office/powerpoint/2010/main" val="13832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1048820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8468B90-86A1-4354-B717-C48D05660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458811"/>
              </p:ext>
            </p:extLst>
          </p:nvPr>
        </p:nvGraphicFramePr>
        <p:xfrm>
          <a:off x="970384" y="1458912"/>
          <a:ext cx="10383416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6280FBE-B9D3-4C0E-BC7F-EDE016841620}"/>
              </a:ext>
            </a:extLst>
          </p:cNvPr>
          <p:cNvSpPr txBox="1"/>
          <p:nvPr/>
        </p:nvSpPr>
        <p:spPr>
          <a:xfrm>
            <a:off x="1775534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303 259</a:t>
            </a:r>
          </a:p>
        </p:txBody>
      </p:sp>
    </p:spTree>
    <p:extLst>
      <p:ext uri="{BB962C8B-B14F-4D97-AF65-F5344CB8AC3E}">
        <p14:creationId xmlns:p14="http://schemas.microsoft.com/office/powerpoint/2010/main" val="257849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očkování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659570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*data k 13. 9. 2021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6B35662-D863-43DD-A453-0188D4EE9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187323"/>
              </p:ext>
            </p:extLst>
          </p:nvPr>
        </p:nvGraphicFramePr>
        <p:xfrm>
          <a:off x="1007706" y="1174750"/>
          <a:ext cx="10179697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9F95449B-A657-4C2F-A36E-4BD712FB71E6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Celkem</a:t>
            </a:r>
          </a:p>
          <a:p>
            <a:r>
              <a:rPr lang="cs-CZ" sz="3200" b="1" dirty="0"/>
              <a:t>605 629</a:t>
            </a:r>
          </a:p>
        </p:txBody>
      </p:sp>
    </p:spTree>
    <p:extLst>
      <p:ext uri="{BB962C8B-B14F-4D97-AF65-F5344CB8AC3E}">
        <p14:creationId xmlns:p14="http://schemas.microsoft.com/office/powerpoint/2010/main" val="212113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94183"/>
              </p:ext>
            </p:extLst>
          </p:nvPr>
        </p:nvGraphicFramePr>
        <p:xfrm>
          <a:off x="950168" y="334845"/>
          <a:ext cx="11664820" cy="73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Podíl podaných vakcín v kraji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0168" y="334845"/>
          <a:ext cx="11664820" cy="73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Očkování podle okresů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54442"/>
              </p:ext>
            </p:extLst>
          </p:nvPr>
        </p:nvGraphicFramePr>
        <p:xfrm>
          <a:off x="1588770" y="1120395"/>
          <a:ext cx="10167801" cy="53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62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F2F8704-DDDB-4268-B126-3C173151B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97157"/>
              </p:ext>
            </p:extLst>
          </p:nvPr>
        </p:nvGraphicFramePr>
        <p:xfrm>
          <a:off x="950168" y="374735"/>
          <a:ext cx="11664820" cy="752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8A817AA-2E3E-46BA-88E5-711B0B07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Proočkovanost</a:t>
            </a:r>
            <a:r>
              <a:rPr lang="cs-CZ" dirty="0"/>
              <a:t> okresů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8045-D726-4B29-B9BD-FBBEF95A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BB8B925-6556-4165-912C-96B8D280B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5112"/>
              </p:ext>
            </p:extLst>
          </p:nvPr>
        </p:nvGraphicFramePr>
        <p:xfrm>
          <a:off x="313372" y="1067753"/>
          <a:ext cx="11565256" cy="467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957</Words>
  <Application>Microsoft Office PowerPoint</Application>
  <PresentationFormat>Širokoúhlá obrazovka</PresentationFormat>
  <Paragraphs>302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Book</vt:lpstr>
      <vt:lpstr>Franklin Gothic Demi</vt:lpstr>
      <vt:lpstr>Franklin Gothic Medium</vt:lpstr>
      <vt:lpstr>System Font Regular</vt:lpstr>
      <vt:lpstr>Times New Roman</vt:lpstr>
      <vt:lpstr>Motiv Office</vt:lpstr>
      <vt:lpstr>1_Motiv Office</vt:lpstr>
      <vt:lpstr>Epidemická situace  a očkování proti covid-19</vt:lpstr>
      <vt:lpstr>Aktuální situace v kraji k 13. 9. 2021</vt:lpstr>
      <vt:lpstr>Prezentace aplikace PowerPoint</vt:lpstr>
      <vt:lpstr>Počet očkování</vt:lpstr>
      <vt:lpstr>Počet ukončených očkování</vt:lpstr>
      <vt:lpstr>Vývoj očkování v kraji</vt:lpstr>
      <vt:lpstr>Podíl podaných vakcín v kraji</vt:lpstr>
      <vt:lpstr>Očkování podle okresů</vt:lpstr>
      <vt:lpstr>Proočkovanost okresů</vt:lpstr>
      <vt:lpstr>Očkovaní v krajích (podle místa podání)</vt:lpstr>
      <vt:lpstr>Očkovaní v krajích (podle místa bydliště)</vt:lpstr>
      <vt:lpstr>Očkování osob ve věku 16 a více let, stav k 7. 9. 2021</vt:lpstr>
      <vt:lpstr>Očkovací kamion</vt:lpstr>
      <vt:lpstr>Komunikace a informování veřejnosti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vyhláška</dc:title>
  <dc:creator>Barbora Králová</dc:creator>
  <cp:lastModifiedBy>Eva</cp:lastModifiedBy>
  <cp:revision>44</cp:revision>
  <dcterms:created xsi:type="dcterms:W3CDTF">2021-07-30T10:57:29Z</dcterms:created>
  <dcterms:modified xsi:type="dcterms:W3CDTF">2021-09-14T11:28:46Z</dcterms:modified>
</cp:coreProperties>
</file>