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6" r:id="rId3"/>
    <p:sldId id="2252" r:id="rId4"/>
    <p:sldId id="2258" r:id="rId5"/>
    <p:sldId id="2253" r:id="rId6"/>
    <p:sldId id="2254" r:id="rId7"/>
    <p:sldId id="2255" r:id="rId8"/>
    <p:sldId id="2256" r:id="rId9"/>
    <p:sldId id="2257" r:id="rId10"/>
    <p:sldId id="2251" r:id="rId11"/>
    <p:sldId id="705" r:id="rId1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E04"/>
    <a:srgbClr val="B31105"/>
    <a:srgbClr val="CFD5EA"/>
    <a:srgbClr val="E9EBF5"/>
    <a:srgbClr val="2B2B82"/>
    <a:srgbClr val="00002F"/>
    <a:srgbClr val="3E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6" autoAdjust="0"/>
    <p:restoredTop sz="93883" autoAdjust="0"/>
  </p:normalViewPr>
  <p:slideViewPr>
    <p:cSldViewPr snapToGrid="0">
      <p:cViewPr varScale="1">
        <p:scale>
          <a:sx n="79" d="100"/>
          <a:sy n="79" d="100"/>
        </p:scale>
        <p:origin x="16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D1AF-A322-4DDC-936B-94D227551E32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6F62-5E63-4E8B-AA69-5851462FB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7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B9BA-4054-4603-945D-A1EF09634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5C839-E938-4833-8347-D2CB82AB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554E-B24E-4BD8-875E-1AA52DD4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3AD2A-FC6B-4131-B7A3-743336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13D6EC-72FC-4948-BFDF-DE48ABB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15B94-F3C5-40F8-9AC5-07811EAC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2EFD8-520F-4B08-9270-723635A6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19C64-73DA-4ED7-92EF-564A16F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023CF-E4B0-41C6-8BF3-D03CF130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9045-F4B1-46A5-A039-E453F3A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2A6FA-536F-405B-B543-8ED88E2D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EEBB-33A3-455F-98BB-29374C00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FB4AB-B0E8-4C0A-BAB9-20B80C6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F440-D292-45A2-967D-738537C0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F2DB0-D97B-4684-BB8D-7642619F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4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599642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10B1-3D63-454C-8A55-F234CDB8A490}" type="datetime1"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201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FD45-C6FC-FA4E-8F73-BD321229A0A2}" type="datetime1"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957694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417B-9DB1-6D4D-BC0C-5A2D93988509}" type="datetime1">
              <a:t>24.11.2021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609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D294-69E3-9D4D-93D4-2E238C326C15}" type="datetime1">
              <a:t>24.11.2021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765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66A-A054-844C-ADD4-DD683C9A6B44}" type="datetime1">
              <a:t>24.11.2021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972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E48A-7B06-DD4E-B4F1-99FFA5BA3C4E}" type="datetime1">
              <a:t>24.11.2021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957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9FE8-A97A-9040-BC1B-01299C18F4E1}" type="datetime1">
              <a:t>24.11.2021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65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504D-1307-4C38-B3E6-C41FDB92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8F05-F28F-460B-94F3-EBE4A23D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C62A6-7E82-492E-B6B1-6C8637FE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DA0D5-56CE-4DD6-8C1A-7CCA944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B101A-E5C5-4136-A56C-7FEE87AB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01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B02-1686-5E4E-8C77-FF7AEFEA844F}" type="datetime1">
              <a:t>24.11.2021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01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0B9-5AC9-DD4F-B4FA-247F1F891530}" type="datetime1"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691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D57-1D93-2946-AFD0-6D29B9F3A147}" type="datetime1"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3131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98966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758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2A3-4614-4CCF-B066-ED14F785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A065F-A4AE-46CD-8CA4-E86C2C9DB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95BD3-67F6-4B1B-804E-C483363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64C30-9A4B-4261-B882-CAF7C98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E76F8A-A8AC-4D9D-AA5B-7917B3B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1D3C-3C45-4CDE-8C50-E9B54531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E7F67-DFE1-4955-A5EC-578B6D23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BCCAA2-482E-417A-BB45-47228BCC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3773A-C9D4-4C39-95F3-76F9E89A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B03AC-2A32-4470-A086-A921220A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0128CD-27B6-4FCF-BE55-E570B38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C43F7-4CE4-4D42-941A-E4BC3241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23597C-D66C-416D-B6BF-FA406C61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5280B-A5BD-4A51-A5D9-249AE953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F8BFCA-090B-4561-8E1A-D7426A78F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3BB2F4-F03D-4261-A0C3-78AE02EE7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DEA5A8-9BE9-4937-B95A-6EEFDCB2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A513E-9142-45F3-B525-297A1B23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74F380-EE16-43EA-811B-17EB29DA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4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4B422-81D7-481C-903D-BAB87D09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47B207-6EE8-4462-841C-55EFF3CD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E343-B5B8-4B55-9DDE-AB5AA4FB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32F3F1-C931-4867-B21E-9D323C88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BEC7E7-E04C-46DC-A7DC-C606EB4E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DC139F-B21F-418A-854A-1F23CEB3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DF6473-2FF0-4356-A485-8BE06630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7083E-BB5E-4816-B292-BBBDFBD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7A9C-449F-44C2-8F73-5D77D797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037AE-C6BA-4F6B-B05A-098AA7B1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0551D-E99B-40EB-BCE7-60FE25B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31DD6C-30D4-4D32-B96B-50000C03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8D9CD2-70DE-4358-954A-E3FCA93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3F86-29A7-45C4-B836-9DDBEE8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6EFE1-3019-4953-A852-8F1E784A6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0AF383-0FAC-428D-B633-F2C750B2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7AD49-78D1-4875-97D4-7193EB1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FD1B3-EFC4-46BD-A519-B1292B6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929F-8265-44A8-8A44-7EE299BB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E04B09-BE14-4E60-8073-0F7D5FCB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E8703-4F80-40B2-8893-EE8D971F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1138-4576-4962-887C-561E9A6F6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2186-01DB-4510-8A05-784FE9AA5AD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2005D-17A7-4B07-8A8E-9351123D3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EDCC0-E801-427D-BD3F-073A1A68E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73E4-06FD-6D40-9982-0E8CCC73F560}" type="datetime1">
              <a:t>24.11.2021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0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7151">
          <p15:clr>
            <a:srgbClr val="F26B43"/>
          </p15:clr>
        </p15:guide>
        <p15:guide id="3" orient="horz" pos="4133">
          <p15:clr>
            <a:srgbClr val="F26B43"/>
          </p15:clr>
        </p15:guide>
        <p15:guide id="4" pos="529">
          <p15:clr>
            <a:srgbClr val="F26B43"/>
          </p15:clr>
        </p15:guide>
        <p15:guide id="5" orient="horz" pos="3543">
          <p15:clr>
            <a:srgbClr val="F26B43"/>
          </p15:clr>
        </p15:guide>
        <p15:guide id="6" orient="horz" pos="663">
          <p15:clr>
            <a:srgbClr val="F26B43"/>
          </p15:clr>
        </p15:guide>
        <p15:guide id="7" orient="horz" pos="82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ocneni-aktualne.mzcr.cz/covid-19/kraje/HKK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9742A18-5492-4B4E-B61F-49006AF7E37A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2BC6F6-7BA8-4F55-8619-68E4F90A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800"/>
            <a:ext cx="9144000" cy="2250291"/>
          </a:xfrm>
        </p:spPr>
        <p:txBody>
          <a:bodyPr>
            <a:noAutofit/>
          </a:bodyPr>
          <a:lstStyle/>
          <a:p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Přehled epidemické situace a stavu očkování</a:t>
            </a:r>
            <a:b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49B9A-D1EE-41AE-A9D4-4B276E1A9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0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0F01F22-7C8C-41CF-8FA4-176EFCF9E56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88F4AC-3EB6-4648-BF73-4809860F2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5C570B-BD7E-4700-B8B2-B4829E54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725" y="2091108"/>
            <a:ext cx="5981700" cy="2675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Děkuji za pozornost</a:t>
            </a:r>
          </a:p>
          <a:p>
            <a:pPr marL="0" indent="0" algn="ctr">
              <a:buNone/>
            </a:pPr>
            <a:endParaRPr lang="cs-CZ" sz="4800" dirty="0">
              <a:solidFill>
                <a:srgbClr val="2B2B82"/>
              </a:solidFill>
              <a:latin typeface="Franklin Gothic Demi" panose="020B0703020102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Martin Červíček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Book" panose="020B0503020102020204" pitchFamily="34" charset="0"/>
              </a:rPr>
              <a:t>hejtman</a:t>
            </a:r>
          </a:p>
        </p:txBody>
      </p:sp>
    </p:spTree>
    <p:extLst>
      <p:ext uri="{BB962C8B-B14F-4D97-AF65-F5344CB8AC3E}">
        <p14:creationId xmlns:p14="http://schemas.microsoft.com/office/powerpoint/2010/main" val="353492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Aktuální situace v Královéhradeckém kraji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 21.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332946"/>
              </p:ext>
            </p:extLst>
          </p:nvPr>
        </p:nvGraphicFramePr>
        <p:xfrm>
          <a:off x="1656121" y="2126697"/>
          <a:ext cx="9564329" cy="3054077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3.806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543,7/den)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7denní počet nových případů na 100 tis. obyv.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691,2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23240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potvrzených případů od 1.3.2020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114.582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9809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vyléčených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105.943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811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úmrtí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1.872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19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63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8AE1F-7E93-47E3-A1C6-3E378D947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cs-CZ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4B71BEB6-0B87-41DE-9FF2-582D45499A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74734"/>
            <a:ext cx="10515600" cy="5527301"/>
          </a:xfrm>
          <a:prstGeom prst="rect">
            <a:avLst/>
          </a:prstGeom>
        </p:spPr>
      </p:pic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ED5906-569D-4247-9CEE-98210217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24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AF9FF-5968-49D4-81D1-11C25044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Kapacita lůžkové péče C+ (bez lůžek následné péče)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2C57FE-72F9-43C0-8BE1-3F2F7EAE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13053-D514-8448-BD9B-6AC86BD996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2B2B82">
                    <a:tint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2B2B82">
                  <a:tint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A974F4-BF42-420D-A0E3-48A0B8B9E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2513"/>
            <a:ext cx="10515600" cy="457200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chemeClr val="tx1"/>
                </a:solidFill>
                <a:latin typeface="+mj-lt"/>
              </a:rPr>
              <a:t>Nemocnice  podle potřeby navyšují počty lůžek pro </a:t>
            </a:r>
            <a:r>
              <a:rPr lang="cs-CZ" sz="2000" dirty="0" err="1">
                <a:solidFill>
                  <a:schemeClr val="tx1"/>
                </a:solidFill>
                <a:latin typeface="+mj-lt"/>
              </a:rPr>
              <a:t>covid</a:t>
            </a:r>
            <a:r>
              <a:rPr lang="cs-CZ" sz="2000" dirty="0">
                <a:solidFill>
                  <a:schemeClr val="tx1"/>
                </a:solidFill>
                <a:latin typeface="+mj-lt"/>
              </a:rPr>
              <a:t> pozitivní pacienty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BCD551D-366C-454E-BD12-137C3D828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155549"/>
              </p:ext>
            </p:extLst>
          </p:nvPr>
        </p:nvGraphicFramePr>
        <p:xfrm>
          <a:off x="1643337" y="1414558"/>
          <a:ext cx="8347045" cy="2994217"/>
        </p:xfrm>
        <a:graphic>
          <a:graphicData uri="http://schemas.openxmlformats.org/drawingml/2006/table">
            <a:tbl>
              <a:tblPr/>
              <a:tblGrid>
                <a:gridCol w="2556556">
                  <a:extLst>
                    <a:ext uri="{9D8B030D-6E8A-4147-A177-3AD203B41FA5}">
                      <a16:colId xmlns:a16="http://schemas.microsoft.com/office/drawing/2014/main" val="4214855361"/>
                    </a:ext>
                  </a:extLst>
                </a:gridCol>
                <a:gridCol w="973515">
                  <a:extLst>
                    <a:ext uri="{9D8B030D-6E8A-4147-A177-3AD203B41FA5}">
                      <a16:colId xmlns:a16="http://schemas.microsoft.com/office/drawing/2014/main" val="2796918159"/>
                    </a:ext>
                  </a:extLst>
                </a:gridCol>
                <a:gridCol w="931884">
                  <a:extLst>
                    <a:ext uri="{9D8B030D-6E8A-4147-A177-3AD203B41FA5}">
                      <a16:colId xmlns:a16="http://schemas.microsoft.com/office/drawing/2014/main" val="2749587344"/>
                    </a:ext>
                  </a:extLst>
                </a:gridCol>
                <a:gridCol w="926478">
                  <a:extLst>
                    <a:ext uri="{9D8B030D-6E8A-4147-A177-3AD203B41FA5}">
                      <a16:colId xmlns:a16="http://schemas.microsoft.com/office/drawing/2014/main" val="3652915394"/>
                    </a:ext>
                  </a:extLst>
                </a:gridCol>
                <a:gridCol w="978920">
                  <a:extLst>
                    <a:ext uri="{9D8B030D-6E8A-4147-A177-3AD203B41FA5}">
                      <a16:colId xmlns:a16="http://schemas.microsoft.com/office/drawing/2014/main" val="545310427"/>
                    </a:ext>
                  </a:extLst>
                </a:gridCol>
                <a:gridCol w="996401">
                  <a:extLst>
                    <a:ext uri="{9D8B030D-6E8A-4147-A177-3AD203B41FA5}">
                      <a16:colId xmlns:a16="http://schemas.microsoft.com/office/drawing/2014/main" val="4175516932"/>
                    </a:ext>
                  </a:extLst>
                </a:gridCol>
                <a:gridCol w="983291">
                  <a:extLst>
                    <a:ext uri="{9D8B030D-6E8A-4147-A177-3AD203B41FA5}">
                      <a16:colId xmlns:a16="http://schemas.microsoft.com/office/drawing/2014/main" val="3626245086"/>
                    </a:ext>
                  </a:extLst>
                </a:gridCol>
              </a:tblGrid>
              <a:tr h="4172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22.11.2021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kapacita intenzivní péče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obsazená intenzivní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volná intenzivní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kapacita standardní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obsazená standardní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volná standardní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02322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Fakultní nemocnice Hradec Králové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9784949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Oblastní nemocnice Trutnov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5774897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Oblastní nemocnice Náchod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1891173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Oblastní nemocnice Jičín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6451728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Nemocnice Rychnov nad Kněžnou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633296"/>
                  </a:ext>
                </a:extLst>
              </a:tr>
              <a:tr h="33200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Městská nemocnice Dvůr Králové </a:t>
                      </a:r>
                      <a:r>
                        <a:rPr lang="cs-CZ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n.L.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5109190"/>
                  </a:ext>
                </a:extLst>
              </a:tr>
              <a:tr h="33200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Nemocnice Vrchlabí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0892298"/>
                  </a:ext>
                </a:extLst>
              </a:tr>
              <a:tr h="33200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757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20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podaných dávek k 21.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35B60C90-EF3C-4B87-9DA1-99B21EF829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8" y="1389529"/>
          <a:ext cx="10515604" cy="4787440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408459163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73786675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963140817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50350659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18396732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625161472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7683619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27862091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307964606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4618499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73231682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33916109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61410739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47237996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01929477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583142582"/>
                    </a:ext>
                  </a:extLst>
                </a:gridCol>
              </a:tblGrid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198035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71 059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226 263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184 440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214 751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213 834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249 083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231 284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166 201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153 807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129 647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147 922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290 712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149 738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2 428 741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675333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89 200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50 790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67 100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83 442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119 952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138 123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109 290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108 776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106 237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127 333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227 835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90 557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1 358 844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12507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58 291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31 044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39 429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46 854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65 119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73 634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61 267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62 254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63 749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72 445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126 963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60 166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783 918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982379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54 458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32 818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40 826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46 722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60 499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68 555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54 663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54 743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53 854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63 263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109 914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49 889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709 250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887881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26 495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17 321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27 760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34 550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28 742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28 656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31 448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54 938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343 144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386973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26 763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71 742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36 651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45 790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55 277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78 545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95 503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75 718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75 177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70 398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83 086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147 256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57 220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919 126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217028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39 314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21 414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31 625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43 140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50 887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39 475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39 221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37 787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46 486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87 512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35 880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514 699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720655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49 784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32 538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38 776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55 202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65 523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53 523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53 082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51 913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62 350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113 632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54 407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674 831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353221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43 927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29 263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34 292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48 383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55 792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45 307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45 689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46 727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55 128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94 354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45 196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581 477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472502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43 272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29 126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35 338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47 877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56 232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47 322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49 663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49 872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54 167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93 975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45 469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590 966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934114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31 774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119 277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83 886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94 927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102 775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127 032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134 080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108 571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107 139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118 989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216 725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103 407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1 458 591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004577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47 459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32 786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38 921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55 229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64 877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53 413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55 577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56 231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65 352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116 279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55 658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683 021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966356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14 505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47 434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30 945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37 612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52 573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61 612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52 209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54 979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56 809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63 205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108 228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52 799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656 205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718207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28 340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95 637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53 328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68 458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78 966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107 831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127 129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111 149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116 932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110 405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121 213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210 884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97 533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1 327 805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32389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340 403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1 012 553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630 539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770 515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864 341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1 138 225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1 257 781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1 006 850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1 008 565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968 029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1 112 387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1 999 207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921 223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13 030 618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231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06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Ukončené očkování k 21.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3C8790DA-593F-4B04-BEEA-55113EEBF60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8" y="1308847"/>
          <a:ext cx="10515604" cy="4868112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310872200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76584934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08134433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40872023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61715200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349563742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31693509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76077323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833123194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51346007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05353812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138910131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42504015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60998805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30032764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379982425"/>
                    </a:ext>
                  </a:extLst>
                </a:gridCol>
              </a:tblGrid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045058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32 692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113 613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92 315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106 951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106 443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123 762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114 486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81 930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75 186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62 701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71 030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121 800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1 161 844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846020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43 277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24 778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32 758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40 887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58 872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67 732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53 620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53 247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52 174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62 800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101 782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37 258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647 777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401459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28 338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22 985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32 020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36 160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30 612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31 541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35 989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56 039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23 981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372 514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545790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29 968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33 913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26 863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26 403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31 117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49 469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20 658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340 145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233054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164 304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147785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35 035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18 139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38 783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47 049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37 278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36 887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34 633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40 937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67 294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441 887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902215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10 335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24 831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38 380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14 332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242 837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851085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23 996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15 803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32 083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25 534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30 605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50 732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22 378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320 194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735748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17 374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28 138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27 499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42 736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18 123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282 210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024088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23 807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23 520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24 875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43 037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285 844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405160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59 778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42 144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47 516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51 339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63 431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66 858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53 958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54 374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52 970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97 795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42 385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706 113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125981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19 260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32 016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26 279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27 786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32 332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52 520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327 694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955204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15 291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30 651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27 896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30 975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48 149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22 363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314 738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082699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13 129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47 944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34 430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39 596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53 846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63 323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55 179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57 901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54 819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60 322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95 404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40 792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643 711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890085"/>
                  </a:ext>
                </a:extLst>
              </a:tr>
              <a:tr h="30425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157 234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500 510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313 635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382 104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428 876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564 234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622 184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496 936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495 862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476 486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547 840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889 309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376 602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6 251 812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743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49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Posilující očkování k 21.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95A8FA91-9AA9-4E29-B44C-5727DF34C0F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8" y="1389529"/>
          <a:ext cx="10515604" cy="4787440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53021135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28760170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75960433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85487794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83278514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01877871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86675317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566360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630271895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401212107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48888956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36303124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6343563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88503102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21972557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776376127"/>
                    </a:ext>
                  </a:extLst>
                </a:gridCol>
              </a:tblGrid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070386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6 631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48 655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31 769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128 940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693381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15 509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64 408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769265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15 884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39 481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113491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32 960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035024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267632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197493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26 836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386214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33 488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612977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29 166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33398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23 683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034388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66 186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621829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31 492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522804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32 125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49033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15 903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59 556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46851"/>
                  </a:ext>
                </a:extLst>
              </a:tr>
              <a:tr h="29921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23 853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31 550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29 008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33 519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32 288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34 045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236 253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167 068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624 521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7799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93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Praktičtí lékaři – dávky k 21.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9A63B319-4940-4A71-86B7-17F116554C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8" y="1344705"/>
          <a:ext cx="10515604" cy="4832256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406299267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57138179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24600601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51584772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42217317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542307005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40936884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56448719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682030546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30261980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65134289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038971343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29169761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31941828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0001660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431180127"/>
                    </a:ext>
                  </a:extLst>
                </a:gridCol>
              </a:tblGrid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017473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12 965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20 147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47 618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180 507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063730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20 371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49 319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161 969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225046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80 440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526568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58 405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941145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50 459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443564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10 380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78 077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572860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67 599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8854501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33 426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103 672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77806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92 036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926080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20 882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64 567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225414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8 197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17 129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28 388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72 535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24 387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205 028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584118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17 171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40 739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109 847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511316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43 757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119 548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593396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20 573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54 352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161 485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632723"/>
                  </a:ext>
                </a:extLst>
              </a:tr>
              <a:tr h="30201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48 327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39 714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47 220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54 825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72 785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83 397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78 445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93 290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122 387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198 317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500 472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191 719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1 533 639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620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190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Informace COVID-19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0E0F8C5-58C5-4603-9D08-494ED8906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cs-CZ" dirty="0">
                <a:hlinkClick r:id="rId3"/>
              </a:rPr>
              <a:t>COVID-19 | Královéhradecký kraj Onemocnění aktuálně od MZČR (mzcr.cz)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5DCF8D6-AB37-4441-91AC-A9BFD9FA5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718" y="1775012"/>
            <a:ext cx="7871012" cy="440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107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7486</TotalTime>
  <Words>2095</Words>
  <Application>Microsoft Office PowerPoint</Application>
  <PresentationFormat>Širokoúhlá obrazovka</PresentationFormat>
  <Paragraphs>1121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Franklin Gothic Demi</vt:lpstr>
      <vt:lpstr>Franklin Gothic Medium</vt:lpstr>
      <vt:lpstr>System Font Regular</vt:lpstr>
      <vt:lpstr>Motiv Office</vt:lpstr>
      <vt:lpstr>1_Motiv Office</vt:lpstr>
      <vt:lpstr>Přehled epidemické situace a stavu očkování v Královéhradeckém kraji</vt:lpstr>
      <vt:lpstr>Aktuální situace v Královéhradeckém kraji k 21. 11. 2021</vt:lpstr>
      <vt:lpstr>Prezentace aplikace PowerPoint</vt:lpstr>
      <vt:lpstr>Kapacita lůžkové péče C+ (bez lůžek následné péče)</vt:lpstr>
      <vt:lpstr>Počet podaných dávek k 21. 11. 2021</vt:lpstr>
      <vt:lpstr>Ukončené očkování k 21. 11. 2021</vt:lpstr>
      <vt:lpstr>Posilující očkování k 21. 11. 2021</vt:lpstr>
      <vt:lpstr>Praktičtí lékaři – dávky k 21. 11. 2021</vt:lpstr>
      <vt:lpstr>Informace COVID-19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Očkovací strategie Královéhradeckého kraje</dc:title>
  <dc:creator>Pejšek Miroslav Ing.</dc:creator>
  <cp:lastModifiedBy>Eva</cp:lastModifiedBy>
  <cp:revision>422</cp:revision>
  <cp:lastPrinted>2021-07-19T08:31:38Z</cp:lastPrinted>
  <dcterms:created xsi:type="dcterms:W3CDTF">2021-01-14T19:24:21Z</dcterms:created>
  <dcterms:modified xsi:type="dcterms:W3CDTF">2021-11-24T15:05:23Z</dcterms:modified>
</cp:coreProperties>
</file>