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3"/>
  </p:notesMasterIdLst>
  <p:sldIdLst>
    <p:sldId id="256" r:id="rId3"/>
    <p:sldId id="2252" r:id="rId4"/>
    <p:sldId id="2258" r:id="rId5"/>
    <p:sldId id="2253" r:id="rId6"/>
    <p:sldId id="2254" r:id="rId7"/>
    <p:sldId id="2255" r:id="rId8"/>
    <p:sldId id="2256" r:id="rId9"/>
    <p:sldId id="2257" r:id="rId10"/>
    <p:sldId id="2251" r:id="rId11"/>
    <p:sldId id="705" r:id="rId12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0E04"/>
    <a:srgbClr val="B31105"/>
    <a:srgbClr val="CFD5EA"/>
    <a:srgbClr val="E9EBF5"/>
    <a:srgbClr val="2B2B82"/>
    <a:srgbClr val="00002F"/>
    <a:srgbClr val="3E2E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26" autoAdjust="0"/>
    <p:restoredTop sz="93883" autoAdjust="0"/>
  </p:normalViewPr>
  <p:slideViewPr>
    <p:cSldViewPr snapToGrid="0">
      <p:cViewPr varScale="1">
        <p:scale>
          <a:sx n="79" d="100"/>
          <a:sy n="79" d="100"/>
        </p:scale>
        <p:origin x="165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1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A9D1AF-A322-4DDC-936B-94D227551E32}" type="datetimeFigureOut">
              <a:rPr lang="cs-CZ" smtClean="0"/>
              <a:t>24.11.2021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7612"/>
            <a:ext cx="5438775" cy="3907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243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8243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AD6F62-5E63-4E8B-AA69-5851462FB01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17004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CEB9BA-4054-4603-945D-A1EF09634E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505C839-E938-4833-8347-D2CB82AB40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B36554E-B24E-4BD8-875E-1AA52DD4F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24.11.2021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7B3AD2A-FC6B-4131-B7A3-743336930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C13D6EC-72FC-4948-BFDF-DE48ABB08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1150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115B94-F3C5-40F8-9AC5-07811EACC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1B2EFD8-520F-4B08-9270-723635A682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A419C64-73DA-4ED7-92EF-564A16F1D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24.11.2021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00023CF-E4B0-41C6-8BF3-D03CF130D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6A99045-F4B1-46A5-A039-E453F3A55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5471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8912A6FA-536F-405B-B543-8ED88E2DD2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D6EEEBB-33A3-455F-98BB-29374C0033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23FB4AB-B0E8-4C0A-BAB9-20B80C605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24.11.2021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ADAF440-D292-45A2-967D-738537C0D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02F2DB0-D97B-4684-BB8D-7642619F1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49048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95F0446E-2BA5-074F-9D5A-1DA860FC7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298" y="98930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D1C52D7-9D53-964E-AD7F-FCDE91C299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5298" y="386902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25996423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B10B1-3D63-454C-8A55-F234CDB8A490}" type="datetime1">
              <a:t>24.11.2021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32014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5FD45-C6FC-FA4E-8F73-BD321229A0A2}" type="datetime1">
              <a:t>24.11.2021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F4949EF-3906-7247-A998-646612F81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298" y="98930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544C4C04-2844-7D47-AFA2-6CCB143D94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5298" y="386902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29576944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304925"/>
            <a:ext cx="5181600" cy="4319588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304925"/>
            <a:ext cx="5181600" cy="4319588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3417B-9DB1-6D4D-BC0C-5A2D93988509}" type="datetime1">
              <a:t>24.11.2021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66096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687388"/>
          </a:xfrm>
        </p:spPr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304925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381248"/>
            <a:ext cx="5157787" cy="3243265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304925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381248"/>
            <a:ext cx="5183188" cy="3243265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D294-69E3-9D4D-93D4-2E238C326C15}" type="datetime1">
              <a:t>24.11.2021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47658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3966A-A054-844C-ADD4-DD683C9A6B44}" type="datetime1">
              <a:t>24.11.2021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39728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6E48A-7B06-DD4E-B4F1-99FFA5BA3C4E}" type="datetime1">
              <a:t>24.11.2021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79572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304925"/>
            <a:ext cx="6172200" cy="43195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304925"/>
            <a:ext cx="3932237" cy="4319589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Po kliknutí můžete upravovat styly textu v předloze.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9FE8-A97A-9040-BC1B-01299C18F4E1}" type="datetime1">
              <a:t>24.11.2021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4B2FEFB-40EB-A242-879E-90E7A9ACB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735"/>
            <a:ext cx="10515600" cy="677778"/>
          </a:xfrm>
        </p:spPr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655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BF504D-1307-4C38-B3E6-C41FDB92C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DB08F05-F28F-460B-94F3-EBE4A23D0A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78C62A6-7E82-492E-B6B1-6C8637FEF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24.11.2021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93DA0D5-56CE-4DD6-8C1A-7CCA94416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95B101A-E5C5-4136-A56C-7FEE87ABA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00301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304924"/>
            <a:ext cx="6172200" cy="431958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dirty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304926"/>
            <a:ext cx="3932237" cy="431958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Po kliknutí můžete upravovat styly textu v předloze.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1CB02-1686-5E4E-8C77-FF7AEFEA844F}" type="datetime1">
              <a:t>24.11.2021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4DA77E7-49D4-194B-BF48-C6879F899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735"/>
            <a:ext cx="10515600" cy="677778"/>
          </a:xfrm>
        </p:spPr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51011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D70B9-5AC9-DD4F-B4FA-247F1F891530}" type="datetime1">
              <a:t>24.11.2021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86917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259388"/>
          </a:xfrm>
        </p:spPr>
        <p:txBody>
          <a:bodyPr vert="eaVert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259388"/>
          </a:xfrm>
        </p:spPr>
        <p:txBody>
          <a:bodyPr vert="eaVert"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80D57-1D93-2946-AFD0-6D29B9F3A147}" type="datetime1">
              <a:t>24.11.2021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13131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>
            <a:extLst>
              <a:ext uri="{FF2B5EF4-FFF2-40B4-BE49-F238E27FC236}">
                <a16:creationId xmlns:a16="http://schemas.microsoft.com/office/drawing/2014/main" id="{74A8D0C3-8828-4945-AE3F-F718697470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2819" y="1"/>
            <a:ext cx="9885238" cy="896492"/>
          </a:xfrm>
        </p:spPr>
        <p:txBody>
          <a:bodyPr>
            <a:noAutofit/>
          </a:bodyPr>
          <a:lstStyle>
            <a:lvl1pPr>
              <a:defRPr sz="2400" b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Nadpis</a:t>
            </a:r>
          </a:p>
        </p:txBody>
      </p:sp>
      <p:sp>
        <p:nvSpPr>
          <p:cNvPr id="11" name="Zástupný obsah 2">
            <a:extLst>
              <a:ext uri="{FF2B5EF4-FFF2-40B4-BE49-F238E27FC236}">
                <a16:creationId xmlns:a16="http://schemas.microsoft.com/office/drawing/2014/main" id="{CC8B3D67-369B-4F24-8897-F0919A3E5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147" y="1652595"/>
            <a:ext cx="11487705" cy="4409893"/>
          </a:xfrm>
        </p:spPr>
        <p:txBody>
          <a:bodyPr/>
          <a:lstStyle>
            <a:lvl1pPr marL="2286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D31145"/>
              </a:buClr>
              <a:buFont typeface="Arial" panose="020B060402020202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569EDE3C-273C-4A62-8AE9-D7C37796420F}"/>
              </a:ext>
            </a:extLst>
          </p:cNvPr>
          <p:cNvCxnSpPr/>
          <p:nvPr userDrawn="1"/>
        </p:nvCxnSpPr>
        <p:spPr>
          <a:xfrm flipV="1">
            <a:off x="0" y="896493"/>
            <a:ext cx="10218057" cy="1"/>
          </a:xfrm>
          <a:prstGeom prst="line">
            <a:avLst/>
          </a:prstGeom>
          <a:ln w="38100" cap="rnd">
            <a:solidFill>
              <a:schemeClr val="accent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12">
            <a:extLst>
              <a:ext uri="{FF2B5EF4-FFF2-40B4-BE49-F238E27FC236}">
                <a16:creationId xmlns:a16="http://schemas.microsoft.com/office/drawing/2014/main" id="{DD8FE222-C5DA-489E-A8D2-33FE8FCEBFB9}"/>
              </a:ext>
            </a:extLst>
          </p:cNvPr>
          <p:cNvCxnSpPr/>
          <p:nvPr userDrawn="1"/>
        </p:nvCxnSpPr>
        <p:spPr>
          <a:xfrm>
            <a:off x="11826903" y="896492"/>
            <a:ext cx="365097" cy="0"/>
          </a:xfrm>
          <a:prstGeom prst="line">
            <a:avLst/>
          </a:prstGeom>
          <a:ln w="38100" cap="rnd">
            <a:solidFill>
              <a:schemeClr val="accent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Obrázek 13">
            <a:extLst>
              <a:ext uri="{FF2B5EF4-FFF2-40B4-BE49-F238E27FC236}">
                <a16:creationId xmlns:a16="http://schemas.microsoft.com/office/drawing/2014/main" id="{89115CFD-E318-44F9-9C3F-F0D1DFB0851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78781" y="226273"/>
            <a:ext cx="1340438" cy="1340438"/>
          </a:xfrm>
          <a:prstGeom prst="rect">
            <a:avLst/>
          </a:prstGeom>
          <a:effectLst>
            <a:outerShdw blurRad="177800" dist="635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5" name="Obdélník 14">
            <a:extLst>
              <a:ext uri="{FF2B5EF4-FFF2-40B4-BE49-F238E27FC236}">
                <a16:creationId xmlns:a16="http://schemas.microsoft.com/office/drawing/2014/main" id="{C76277FD-5BED-487E-A934-D1523A7642AC}"/>
              </a:ext>
            </a:extLst>
          </p:cNvPr>
          <p:cNvSpPr/>
          <p:nvPr userDrawn="1"/>
        </p:nvSpPr>
        <p:spPr>
          <a:xfrm>
            <a:off x="0" y="6407192"/>
            <a:ext cx="12192000" cy="450808"/>
          </a:xfrm>
          <a:prstGeom prst="rect">
            <a:avLst/>
          </a:prstGeom>
          <a:solidFill>
            <a:srgbClr val="D311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1"/>
              </a:solidFill>
            </a:endParaRPr>
          </a:p>
        </p:txBody>
      </p:sp>
      <p:grpSp>
        <p:nvGrpSpPr>
          <p:cNvPr id="3" name="Skupina 2">
            <a:extLst>
              <a:ext uri="{FF2B5EF4-FFF2-40B4-BE49-F238E27FC236}">
                <a16:creationId xmlns:a16="http://schemas.microsoft.com/office/drawing/2014/main" id="{447D9C5A-7FE9-3A4D-8ADB-213088003C1A}"/>
              </a:ext>
            </a:extLst>
          </p:cNvPr>
          <p:cNvGrpSpPr/>
          <p:nvPr userDrawn="1"/>
        </p:nvGrpSpPr>
        <p:grpSpPr>
          <a:xfrm>
            <a:off x="7979502" y="6403341"/>
            <a:ext cx="3607259" cy="503999"/>
            <a:chOff x="7979502" y="6403341"/>
            <a:chExt cx="3607259" cy="503999"/>
          </a:xfrm>
        </p:grpSpPr>
        <p:pic>
          <p:nvPicPr>
            <p:cNvPr id="17" name="Grafický objekt 16">
              <a:extLst>
                <a:ext uri="{FF2B5EF4-FFF2-40B4-BE49-F238E27FC236}">
                  <a16:creationId xmlns:a16="http://schemas.microsoft.com/office/drawing/2014/main" id="{CC8969BD-C246-CA42-B13C-EE47BC3DCA3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0842115" y="6403341"/>
              <a:ext cx="744646" cy="503999"/>
            </a:xfrm>
            <a:prstGeom prst="rect">
              <a:avLst/>
            </a:prstGeom>
          </p:spPr>
        </p:pic>
        <p:pic>
          <p:nvPicPr>
            <p:cNvPr id="20" name="Grafický objekt 19">
              <a:extLst>
                <a:ext uri="{FF2B5EF4-FFF2-40B4-BE49-F238E27FC236}">
                  <a16:creationId xmlns:a16="http://schemas.microsoft.com/office/drawing/2014/main" id="{E0BADCCC-4F74-4F0A-A7EF-44B904712FC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7979502" y="6515641"/>
              <a:ext cx="2758663" cy="23454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098966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6">
          <p15:clr>
            <a:srgbClr val="FBAE40"/>
          </p15:clr>
        </p15:guide>
        <p15:guide id="2" pos="7582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6462A3-4614-4CCF-B066-ED14F7851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3A9A065F-A4AE-46CD-8CA4-E86C2C9DBD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EC95BD3-67F6-4B1B-804E-C48336310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24.11.2021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2264C30-9A4B-4261-B882-CAF7C9861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9E76F8A-A8AC-4D9D-AA5B-7917B3B10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7345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CC1D3C-3C45-4CDE-8C50-E9B54531E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DDE7F67-DFE1-4955-A5EC-578B6D2345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07BCCAA2-482E-417A-BB45-47228BCC1E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403773A-C9D4-4C39-95F3-76F9E89A5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24.11.2021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20B03AC-2A32-4470-A086-A921220A2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D0128CD-27B6-4FCF-BE55-E570B38A6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6463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EC43F7-4CE4-4D42-941A-E4BC3241B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7423597C-D66C-416D-B6BF-FA406C61FF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7EE5280B-A5BD-4A51-A5D9-249AE953D2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0CF8BFCA-090B-4561-8E1A-D7426A78FC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213BB2F4-F03D-4261-A0C3-78AE02EE7F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69DEA5A8-9BE9-4937-B95A-6EEFDCB2A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24.11.2021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72FA513E-9142-45F3-B525-297A1B230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174F380-EE16-43EA-811B-17EB29DAC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8449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04B422-81D7-481C-903D-BAB87D09B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DA47B207-6EE8-4462-841C-55EFF3CD1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24.11.2021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C25E343-B5B8-4B55-9DDE-AB5AA4FB4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F32F3F1-C931-4867-B21E-9D323C88B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9220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DBEC7E7-E04C-46DC-A7DC-C606EB4E6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24.11.2021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A1DC139F-B21F-418A-854A-1F23CEB31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2DF6473-2FF0-4356-A485-8BE066305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6475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D7083E-BB5E-4816-B292-BBBDFBD99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EA17A9C-449F-44C2-8F73-5D77D797A0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02D037AE-C6BA-4F6B-B05A-098AA7B13A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AB0551D-E99B-40EB-BCE7-60FE25B05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24.11.2021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A31DD6C-30D4-4D32-B96B-50000C03B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28D9CD2-70DE-4358-954A-E3FCA9314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8329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753F86-29A7-45C4-B836-9DDBEE813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9AB6EFE1-3019-4953-A852-8F1E784A6C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320AF383-0FAC-428D-B633-F2C750B262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407AD49-78D1-4875-97D4-7193EB1C1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24.11.2021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CBFD1B3-EFC4-46BD-A519-B1292B648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A87929F-8265-44A8-8A44-7EE299BBA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6337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FDE04B09-BE14-4E60-8073-0F7D5FCB1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F7DE8703-4F80-40B2-8893-EE8D971F75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7BB1138-4576-4962-887C-561E9A6F62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C2186-01DB-4510-8A05-784FE9AA5AD3}" type="datetimeFigureOut">
              <a:rPr lang="cs-CZ" smtClean="0"/>
              <a:t>24.11.2021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9C2005D-17A7-4B07-8A8E-9351123D30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39EDCC0-E801-427D-BD3F-073A1A68E8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74735"/>
            <a:ext cx="10515600" cy="67777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304926"/>
            <a:ext cx="10515600" cy="43195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197543"/>
            <a:ext cx="12469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B073E4-06FD-6D40-9982-0E8CCC73F560}" type="datetime1">
              <a:t>24.11.2021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18725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Novinky v cestovním ruchu – léto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14708" y="6187253"/>
            <a:ext cx="10390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13053-D514-8448-BD9B-6AC86BD996A2}" type="slidenum">
              <a:t>‹#›</a:t>
            </a:fld>
            <a:endParaRPr lang="cs-CZ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D964BFAD-E371-A44E-A2DA-B96F71D70854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376539" y="5925500"/>
            <a:ext cx="1440000" cy="637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1505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5600" indent="-355600" algn="l" defTabSz="914400" rtl="0" eaLnBrk="1" latinLnBrk="0" hangingPunct="1">
        <a:lnSpc>
          <a:spcPct val="90000"/>
        </a:lnSpc>
        <a:spcBef>
          <a:spcPts val="1000"/>
        </a:spcBef>
        <a:buFont typeface="System Font Regular"/>
        <a:buChar char="–"/>
        <a:tabLst/>
        <a:defRPr sz="2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11200" indent="-355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24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068388" indent="-357188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20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423988" indent="-355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1779588" indent="-355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2">
          <p15:clr>
            <a:srgbClr val="F26B43"/>
          </p15:clr>
        </p15:guide>
        <p15:guide id="2" pos="7151">
          <p15:clr>
            <a:srgbClr val="F26B43"/>
          </p15:clr>
        </p15:guide>
        <p15:guide id="3" orient="horz" pos="4133">
          <p15:clr>
            <a:srgbClr val="F26B43"/>
          </p15:clr>
        </p15:guide>
        <p15:guide id="4" pos="529">
          <p15:clr>
            <a:srgbClr val="F26B43"/>
          </p15:clr>
        </p15:guide>
        <p15:guide id="5" orient="horz" pos="3543">
          <p15:clr>
            <a:srgbClr val="F26B43"/>
          </p15:clr>
        </p15:guide>
        <p15:guide id="6" orient="horz" pos="663">
          <p15:clr>
            <a:srgbClr val="F26B43"/>
          </p15:clr>
        </p15:guide>
        <p15:guide id="7" orient="horz" pos="82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onemocneni-aktualne.mzcr.cz/covid-19/kraje/HKK" TargetMode="External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>
            <a:extLst>
              <a:ext uri="{FF2B5EF4-FFF2-40B4-BE49-F238E27FC236}">
                <a16:creationId xmlns:a16="http://schemas.microsoft.com/office/drawing/2014/main" id="{89742A18-5492-4B4E-B61F-49006AF7E37A}"/>
              </a:ext>
            </a:extLst>
          </p:cNvPr>
          <p:cNvSpPr/>
          <p:nvPr/>
        </p:nvSpPr>
        <p:spPr>
          <a:xfrm>
            <a:off x="971550" y="-1"/>
            <a:ext cx="11220451" cy="60078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9200000" sx="140000" sy="140000" algn="r" rotWithShape="0">
              <a:prstClr val="black">
                <a:alpha val="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F12BC6F6-7BA8-4F55-8619-68E4F90A1B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78800"/>
            <a:ext cx="9144000" cy="2250291"/>
          </a:xfrm>
        </p:spPr>
        <p:txBody>
          <a:bodyPr>
            <a:noAutofit/>
          </a:bodyPr>
          <a:lstStyle/>
          <a:p>
            <a:r>
              <a:rPr lang="cs-CZ" sz="50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Přehled epidemické situace a stavu očkování</a:t>
            </a:r>
            <a:br>
              <a:rPr lang="cs-CZ" sz="5000" dirty="0">
                <a:solidFill>
                  <a:srgbClr val="2B2B82"/>
                </a:solidFill>
                <a:latin typeface="Franklin Gothic Demi" panose="020B0703020102020204" pitchFamily="34" charset="0"/>
              </a:rPr>
            </a:br>
            <a:r>
              <a:rPr lang="cs-CZ" sz="50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v Královéhradeckém kraji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6D649B9A-D1EE-41AE-A9D4-4B276E1A9D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" y="5600399"/>
            <a:ext cx="1864043" cy="957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500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20F01F22-7C8C-41CF-8FA4-176EFCF9E56F}"/>
              </a:ext>
            </a:extLst>
          </p:cNvPr>
          <p:cNvSpPr/>
          <p:nvPr/>
        </p:nvSpPr>
        <p:spPr>
          <a:xfrm>
            <a:off x="971550" y="-1"/>
            <a:ext cx="11220451" cy="60078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9200000" sx="140000" sy="140000" algn="r" rotWithShape="0">
              <a:prstClr val="black">
                <a:alpha val="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9E88F4AC-3EB6-4648-BF73-4809860F23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" y="5600399"/>
            <a:ext cx="1864043" cy="957095"/>
          </a:xfrm>
          <a:prstGeom prst="rect">
            <a:avLst/>
          </a:prstGeom>
        </p:spPr>
      </p:pic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E5C570B-BD7E-4700-B8B2-B4829E54E4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4725" y="2091108"/>
            <a:ext cx="5981700" cy="26757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48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Děkuji za pozornost</a:t>
            </a:r>
          </a:p>
          <a:p>
            <a:pPr marL="0" indent="0" algn="ctr">
              <a:buNone/>
            </a:pPr>
            <a:endParaRPr lang="cs-CZ" sz="4800" dirty="0">
              <a:solidFill>
                <a:srgbClr val="2B2B82"/>
              </a:solidFill>
              <a:latin typeface="Franklin Gothic Demi" panose="020B0703020102020204" pitchFamily="34" charset="0"/>
            </a:endParaRPr>
          </a:p>
          <a:p>
            <a:pPr marL="0" indent="0" algn="ctr">
              <a:buNone/>
            </a:pPr>
            <a:r>
              <a:rPr lang="cs-CZ" dirty="0">
                <a:solidFill>
                  <a:srgbClr val="2B2B82"/>
                </a:solidFill>
                <a:latin typeface="Franklin Gothic Demi" panose="020B0703020102020204" pitchFamily="34" charset="0"/>
              </a:rPr>
              <a:t>Martin Červíček</a:t>
            </a:r>
          </a:p>
          <a:p>
            <a:pPr marL="0" indent="0" algn="ctr">
              <a:buNone/>
            </a:pPr>
            <a:r>
              <a:rPr lang="cs-CZ" dirty="0">
                <a:solidFill>
                  <a:srgbClr val="2B2B82"/>
                </a:solidFill>
                <a:latin typeface="Franklin Gothic Book" panose="020B0503020102020204" pitchFamily="34" charset="0"/>
              </a:rPr>
              <a:t>hejtman</a:t>
            </a:r>
          </a:p>
        </p:txBody>
      </p:sp>
    </p:spTree>
    <p:extLst>
      <p:ext uri="{BB962C8B-B14F-4D97-AF65-F5344CB8AC3E}">
        <p14:creationId xmlns:p14="http://schemas.microsoft.com/office/powerpoint/2010/main" val="3534925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>
            <a:extLst>
              <a:ext uri="{FF2B5EF4-FFF2-40B4-BE49-F238E27FC236}">
                <a16:creationId xmlns:a16="http://schemas.microsoft.com/office/drawing/2014/main" id="{E1AF99DF-D06C-4C73-BF26-4E9AF1A21579}"/>
              </a:ext>
            </a:extLst>
          </p:cNvPr>
          <p:cNvSpPr/>
          <p:nvPr/>
        </p:nvSpPr>
        <p:spPr>
          <a:xfrm>
            <a:off x="971550" y="-1"/>
            <a:ext cx="11220451" cy="60078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9200000" sx="140000" sy="140000" algn="r" rotWithShape="0">
              <a:prstClr val="black">
                <a:alpha val="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A24660F8-03CA-481C-908C-915B3ECB3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Aktuální situace v Královéhradeckém kraji</a:t>
            </a:r>
            <a:b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</a:br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k 21. 11. 2021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0AA7D64-5EAA-49B0-B00E-523C82CEC8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" y="5600399"/>
            <a:ext cx="1864043" cy="957095"/>
          </a:xfrm>
          <a:prstGeom prst="rect">
            <a:avLst/>
          </a:prstGeom>
        </p:spPr>
      </p:pic>
      <p:graphicFrame>
        <p:nvGraphicFramePr>
          <p:cNvPr id="9" name="Zástupný symbol pro obsah 8">
            <a:extLst>
              <a:ext uri="{FF2B5EF4-FFF2-40B4-BE49-F238E27FC236}">
                <a16:creationId xmlns:a16="http://schemas.microsoft.com/office/drawing/2014/main" id="{D9F05816-7F1A-447B-B97C-D529FFB350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4332946"/>
              </p:ext>
            </p:extLst>
          </p:nvPr>
        </p:nvGraphicFramePr>
        <p:xfrm>
          <a:off x="1656121" y="2126697"/>
          <a:ext cx="9564329" cy="3054077"/>
        </p:xfrm>
        <a:graphic>
          <a:graphicData uri="http://schemas.openxmlformats.org/drawingml/2006/table">
            <a:tbl>
              <a:tblPr bandRow="1">
                <a:tableStyleId>{7DF18680-E054-41AD-8BC1-D1AEF772440D}</a:tableStyleId>
              </a:tblPr>
              <a:tblGrid>
                <a:gridCol w="6372036">
                  <a:extLst>
                    <a:ext uri="{9D8B030D-6E8A-4147-A177-3AD203B41FA5}">
                      <a16:colId xmlns:a16="http://schemas.microsoft.com/office/drawing/2014/main" val="3144458843"/>
                    </a:ext>
                  </a:extLst>
                </a:gridCol>
                <a:gridCol w="3192293">
                  <a:extLst>
                    <a:ext uri="{9D8B030D-6E8A-4147-A177-3AD203B41FA5}">
                      <a16:colId xmlns:a16="http://schemas.microsoft.com/office/drawing/2014/main" val="4163980221"/>
                    </a:ext>
                  </a:extLst>
                </a:gridCol>
              </a:tblGrid>
              <a:tr h="710113">
                <a:tc>
                  <a:txBody>
                    <a:bodyPr/>
                    <a:lstStyle/>
                    <a:p>
                      <a:r>
                        <a:rPr lang="cs-CZ" dirty="0"/>
                        <a:t>Počet nově zjištěných případů za týden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3.806 (</a:t>
                      </a:r>
                      <a:r>
                        <a:rPr lang="cs-CZ" dirty="0" err="1"/>
                        <a:t>prům</a:t>
                      </a:r>
                      <a:r>
                        <a:rPr lang="cs-CZ" dirty="0"/>
                        <a:t>. 543,7/den)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6676527"/>
                  </a:ext>
                </a:extLst>
              </a:tr>
              <a:tr h="585991">
                <a:tc>
                  <a:txBody>
                    <a:bodyPr/>
                    <a:lstStyle/>
                    <a:p>
                      <a:r>
                        <a:rPr lang="cs-CZ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7denní počet nových případů na 100 tis. obyv.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691,2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21232409"/>
                  </a:ext>
                </a:extLst>
              </a:tr>
              <a:tr h="585991">
                <a:tc>
                  <a:txBody>
                    <a:bodyPr/>
                    <a:lstStyle/>
                    <a:p>
                      <a:r>
                        <a:rPr lang="cs-CZ" dirty="0"/>
                        <a:t>Počet potvrzených případů od 1.3.2020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114.582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14498099"/>
                  </a:ext>
                </a:extLst>
              </a:tr>
              <a:tr h="585991">
                <a:tc>
                  <a:txBody>
                    <a:bodyPr/>
                    <a:lstStyle/>
                    <a:p>
                      <a:r>
                        <a:rPr lang="cs-CZ" dirty="0"/>
                        <a:t>Počet vyléčených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105.943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6556811"/>
                  </a:ext>
                </a:extLst>
              </a:tr>
              <a:tr h="585991">
                <a:tc>
                  <a:txBody>
                    <a:bodyPr/>
                    <a:lstStyle/>
                    <a:p>
                      <a:r>
                        <a:rPr lang="cs-CZ" dirty="0"/>
                        <a:t>Počet úmrtí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1.872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31926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8632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38AE1F-7E93-47E3-A1C6-3E378D947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cs-CZ"/>
          </a:p>
        </p:txBody>
      </p:sp>
      <p:pic>
        <p:nvPicPr>
          <p:cNvPr id="7" name="Zástupný symbol pro obsah 6">
            <a:extLst>
              <a:ext uri="{FF2B5EF4-FFF2-40B4-BE49-F238E27FC236}">
                <a16:creationId xmlns:a16="http://schemas.microsoft.com/office/drawing/2014/main" id="{4B71BEB6-0B87-41DE-9FF2-582D45499AD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374734"/>
            <a:ext cx="10515600" cy="5527301"/>
          </a:xfrm>
          <a:prstGeom prst="rect">
            <a:avLst/>
          </a:prstGeom>
        </p:spPr>
      </p:pic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0ED5906-569D-4247-9CEE-982102171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8245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DAF9FF-5968-49D4-81D1-11C25044C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Kapacita lůžkové péče C+ (bez lůžek následné péče)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F2C57FE-72F9-43C0-8BE1-3F2F7EAEE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513053-D514-8448-BD9B-6AC86BD996A2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2B2B82">
                    <a:tint val="75000"/>
                  </a:srgbClr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rgbClr val="2B2B82">
                  <a:tint val="75000"/>
                </a:srgbClr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86A974F4-BF42-420D-A0E3-48A0B8B9EB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52513"/>
            <a:ext cx="10515600" cy="4572001"/>
          </a:xfrm>
        </p:spPr>
        <p:txBody>
          <a:bodyPr/>
          <a:lstStyle/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sz="2000" dirty="0">
              <a:solidFill>
                <a:schemeClr val="tx1"/>
              </a:solidFill>
              <a:latin typeface="+mj-lt"/>
            </a:endParaRPr>
          </a:p>
          <a:p>
            <a:pPr marL="0" indent="0" algn="just">
              <a:buNone/>
            </a:pPr>
            <a:r>
              <a:rPr lang="cs-CZ" sz="2000" dirty="0">
                <a:solidFill>
                  <a:schemeClr val="tx1"/>
                </a:solidFill>
                <a:latin typeface="+mj-lt"/>
              </a:rPr>
              <a:t>Nemocnice  podle potřeby navyšují počty lůžek pro </a:t>
            </a:r>
            <a:r>
              <a:rPr lang="cs-CZ" sz="2000" dirty="0" err="1">
                <a:solidFill>
                  <a:schemeClr val="tx1"/>
                </a:solidFill>
                <a:latin typeface="+mj-lt"/>
              </a:rPr>
              <a:t>covid</a:t>
            </a:r>
            <a:r>
              <a:rPr lang="cs-CZ" sz="2000" dirty="0">
                <a:solidFill>
                  <a:schemeClr val="tx1"/>
                </a:solidFill>
                <a:latin typeface="+mj-lt"/>
              </a:rPr>
              <a:t> pozitivní pacienty</a:t>
            </a:r>
          </a:p>
        </p:txBody>
      </p:sp>
      <p:graphicFrame>
        <p:nvGraphicFramePr>
          <p:cNvPr id="8" name="Tabulka 7">
            <a:extLst>
              <a:ext uri="{FF2B5EF4-FFF2-40B4-BE49-F238E27FC236}">
                <a16:creationId xmlns:a16="http://schemas.microsoft.com/office/drawing/2014/main" id="{4BCD551D-366C-454E-BD12-137C3D8281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5155549"/>
              </p:ext>
            </p:extLst>
          </p:nvPr>
        </p:nvGraphicFramePr>
        <p:xfrm>
          <a:off x="1643337" y="1414558"/>
          <a:ext cx="8347045" cy="2994217"/>
        </p:xfrm>
        <a:graphic>
          <a:graphicData uri="http://schemas.openxmlformats.org/drawingml/2006/table">
            <a:tbl>
              <a:tblPr/>
              <a:tblGrid>
                <a:gridCol w="2556556">
                  <a:extLst>
                    <a:ext uri="{9D8B030D-6E8A-4147-A177-3AD203B41FA5}">
                      <a16:colId xmlns:a16="http://schemas.microsoft.com/office/drawing/2014/main" val="4214855361"/>
                    </a:ext>
                  </a:extLst>
                </a:gridCol>
                <a:gridCol w="973515">
                  <a:extLst>
                    <a:ext uri="{9D8B030D-6E8A-4147-A177-3AD203B41FA5}">
                      <a16:colId xmlns:a16="http://schemas.microsoft.com/office/drawing/2014/main" val="2796918159"/>
                    </a:ext>
                  </a:extLst>
                </a:gridCol>
                <a:gridCol w="931884">
                  <a:extLst>
                    <a:ext uri="{9D8B030D-6E8A-4147-A177-3AD203B41FA5}">
                      <a16:colId xmlns:a16="http://schemas.microsoft.com/office/drawing/2014/main" val="2749587344"/>
                    </a:ext>
                  </a:extLst>
                </a:gridCol>
                <a:gridCol w="926478">
                  <a:extLst>
                    <a:ext uri="{9D8B030D-6E8A-4147-A177-3AD203B41FA5}">
                      <a16:colId xmlns:a16="http://schemas.microsoft.com/office/drawing/2014/main" val="3652915394"/>
                    </a:ext>
                  </a:extLst>
                </a:gridCol>
                <a:gridCol w="978920">
                  <a:extLst>
                    <a:ext uri="{9D8B030D-6E8A-4147-A177-3AD203B41FA5}">
                      <a16:colId xmlns:a16="http://schemas.microsoft.com/office/drawing/2014/main" val="545310427"/>
                    </a:ext>
                  </a:extLst>
                </a:gridCol>
                <a:gridCol w="996401">
                  <a:extLst>
                    <a:ext uri="{9D8B030D-6E8A-4147-A177-3AD203B41FA5}">
                      <a16:colId xmlns:a16="http://schemas.microsoft.com/office/drawing/2014/main" val="4175516932"/>
                    </a:ext>
                  </a:extLst>
                </a:gridCol>
                <a:gridCol w="983291">
                  <a:extLst>
                    <a:ext uri="{9D8B030D-6E8A-4147-A177-3AD203B41FA5}">
                      <a16:colId xmlns:a16="http://schemas.microsoft.com/office/drawing/2014/main" val="3626245086"/>
                    </a:ext>
                  </a:extLst>
                </a:gridCol>
              </a:tblGrid>
              <a:tr h="41723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22.11.2021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kapacita intenzivní péče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obsazená intenzivní lůžka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volná intenzivní lůžka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kapacita standardní lůžka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obsazená standardní lůžka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volná standardní lůžka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7102322"/>
                  </a:ext>
                </a:extLst>
              </a:tr>
              <a:tr h="316195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Fakultní nemocnice Hradec Králové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19784949"/>
                  </a:ext>
                </a:extLst>
              </a:tr>
              <a:tr h="316195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Oblastní nemocnice Trutnov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85774897"/>
                  </a:ext>
                </a:extLst>
              </a:tr>
              <a:tr h="316195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Oblastní nemocnice Náchod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81891173"/>
                  </a:ext>
                </a:extLst>
              </a:tr>
              <a:tr h="316195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Oblastní nemocnice Jičín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36451728"/>
                  </a:ext>
                </a:extLst>
              </a:tr>
              <a:tr h="316195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Nemocnice Rychnov nad Kněžnou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7633296"/>
                  </a:ext>
                </a:extLst>
              </a:tr>
              <a:tr h="332004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Městská nemocnice Dvůr Králové </a:t>
                      </a:r>
                      <a:r>
                        <a:rPr lang="cs-CZ" sz="11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n.L.</a:t>
                      </a:r>
                      <a:endParaRPr lang="cs-CZ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35109190"/>
                  </a:ext>
                </a:extLst>
              </a:tr>
              <a:tr h="332004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Nemocnice Vrchlabí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20892298"/>
                  </a:ext>
                </a:extLst>
              </a:tr>
              <a:tr h="332004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747579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3209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D2A05-86A0-470C-8C57-F0BD8A06D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Počet podaných dávek k 21. 11. 2021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4DAEB13-002D-4641-B41D-0031CD3194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9" y="6176963"/>
            <a:ext cx="1343926" cy="681037"/>
          </a:xfrm>
          <a:prstGeom prst="rect">
            <a:avLst/>
          </a:prstGeom>
        </p:spPr>
      </p:pic>
      <p:graphicFrame>
        <p:nvGraphicFramePr>
          <p:cNvPr id="6" name="Zástupný symbol pro obsah 5">
            <a:extLst>
              <a:ext uri="{FF2B5EF4-FFF2-40B4-BE49-F238E27FC236}">
                <a16:creationId xmlns:a16="http://schemas.microsoft.com/office/drawing/2014/main" id="{35B60C90-EF3C-4B87-9DA1-99B21EF8293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198" y="1389529"/>
          <a:ext cx="10515604" cy="4787440"/>
        </p:xfrm>
        <a:graphic>
          <a:graphicData uri="http://schemas.openxmlformats.org/drawingml/2006/table">
            <a:tbl>
              <a:tblPr/>
              <a:tblGrid>
                <a:gridCol w="1236105">
                  <a:extLst>
                    <a:ext uri="{9D8B030D-6E8A-4147-A177-3AD203B41FA5}">
                      <a16:colId xmlns:a16="http://schemas.microsoft.com/office/drawing/2014/main" val="4084591630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737866755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963140817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2503506590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4183967329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625161472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176836197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278620914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307964606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146184999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732316820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339161098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1614107398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472379969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019294773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583142582"/>
                    </a:ext>
                  </a:extLst>
                </a:gridCol>
              </a:tblGrid>
              <a:tr h="2992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vakcinace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 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16-24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25-29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35-39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40-44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45-49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50-54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55-59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60-64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65-69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70-79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80+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Neuvedeno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6198035"/>
                  </a:ext>
                </a:extLst>
              </a:tr>
              <a:tr h="2992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Hlavní město Praha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71 059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226 263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184 440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214 751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213 834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249 083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231 284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166 201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153 807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129 647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147 922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290 712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149 738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2 428 741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1675333"/>
                  </a:ext>
                </a:extLst>
              </a:tr>
              <a:tr h="2992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40 209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89 200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50 790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67 100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83 442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119 952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138 123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109 290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108 776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106 237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127 333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227 835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90 557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1 358 844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912507"/>
                  </a:ext>
                </a:extLst>
              </a:tr>
              <a:tr h="2992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22 703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58 291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31 044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39 429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46 854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65 119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73 634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61 267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62 254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63 749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72 445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126 963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60 166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783 918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6982379"/>
                  </a:ext>
                </a:extLst>
              </a:tr>
              <a:tr h="2992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Plzeňský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19 046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54 458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32 818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40 826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46 722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60 499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68 555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54 663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54 743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53 854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63 263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109 914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49 889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709 250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8887881"/>
                  </a:ext>
                </a:extLst>
              </a:tr>
              <a:tr h="2992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Karlovarský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9 226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26 495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13 536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17 321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19 907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27 760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34 550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28 742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28 656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27 261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31 448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54 938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23 304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343 144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0386973"/>
                  </a:ext>
                </a:extLst>
              </a:tr>
              <a:tr h="2992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Ústecký kraj 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26 763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71 742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36 651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45 790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55 277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78 545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95 503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75 718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75 177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70 398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83 086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147 256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57 220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919 126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8217028"/>
                  </a:ext>
                </a:extLst>
              </a:tr>
              <a:tr h="2992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14 703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39 314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21 414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27 255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31 625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43 140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50 887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39 475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39 221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37 787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46 486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87 512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35 880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514 699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1720655"/>
                  </a:ext>
                </a:extLst>
              </a:tr>
              <a:tr h="2992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Královéhradecký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17 567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49 784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26 534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32 538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38 776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55 202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65 523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53 523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53 082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51 913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62 350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113 632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54 407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674 831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5353221"/>
                  </a:ext>
                </a:extLst>
              </a:tr>
              <a:tr h="2992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Pardubický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13 867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43 927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23 552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29 263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34 292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48 383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55 792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45 307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45 689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46 727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55 128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94 354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45 196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581 477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4472502"/>
                  </a:ext>
                </a:extLst>
              </a:tr>
              <a:tr h="2992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Vysočina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16 491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43 272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22 162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29 126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35 338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47 877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56 232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47 322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49 663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49 872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54 167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93 975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45 469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590 966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6934114"/>
                  </a:ext>
                </a:extLst>
              </a:tr>
              <a:tr h="2992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Jihomoravský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31 774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119 277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83 886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94 927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102 775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127 032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134 080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108 571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110 009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107 139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118 989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216 725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103 407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1 458 591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8004577"/>
                  </a:ext>
                </a:extLst>
              </a:tr>
              <a:tr h="2992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Olomoucký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14 150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47 459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27 089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32 786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38 921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55 229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64 877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53 413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55 577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56 231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65 352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116 279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55 658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683 021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5966356"/>
                  </a:ext>
                </a:extLst>
              </a:tr>
              <a:tr h="2992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Zlínský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14 505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47 434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23 295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30 945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37 612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52 573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61 612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52 209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54 979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56 809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63 205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108 228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52 799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656 205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4718207"/>
                  </a:ext>
                </a:extLst>
              </a:tr>
              <a:tr h="2992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Moravskoslezský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28 340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95 637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53 328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68 458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78 966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107 831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127 129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111 149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116 932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110 405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121 213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210 884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97 533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1 327 805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132389"/>
                  </a:ext>
                </a:extLst>
              </a:tr>
              <a:tr h="2992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340 403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1 012 553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630 539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770 515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864 341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1 138 225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1 257 781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1 006 850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1 008 565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968 029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1 112 387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1 999 207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921 223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13 030 618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12311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0065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D2A05-86A0-470C-8C57-F0BD8A06D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Ukončené očkování k 21. 11. 2021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4DAEB13-002D-4641-B41D-0031CD3194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9" y="6176963"/>
            <a:ext cx="1343926" cy="681037"/>
          </a:xfrm>
          <a:prstGeom prst="rect">
            <a:avLst/>
          </a:prstGeom>
        </p:spPr>
      </p:pic>
      <p:graphicFrame>
        <p:nvGraphicFramePr>
          <p:cNvPr id="6" name="Zástupný symbol pro obsah 5">
            <a:extLst>
              <a:ext uri="{FF2B5EF4-FFF2-40B4-BE49-F238E27FC236}">
                <a16:creationId xmlns:a16="http://schemas.microsoft.com/office/drawing/2014/main" id="{3C8790DA-593F-4B04-BEEA-55113EEBF60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198" y="1308847"/>
          <a:ext cx="10515604" cy="4868112"/>
        </p:xfrm>
        <a:graphic>
          <a:graphicData uri="http://schemas.openxmlformats.org/drawingml/2006/table">
            <a:tbl>
              <a:tblPr/>
              <a:tblGrid>
                <a:gridCol w="1236105">
                  <a:extLst>
                    <a:ext uri="{9D8B030D-6E8A-4147-A177-3AD203B41FA5}">
                      <a16:colId xmlns:a16="http://schemas.microsoft.com/office/drawing/2014/main" val="3108722007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765849340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08134433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3408720231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617152006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349563742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2316935091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760773238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833123194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2513460077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053538121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138910131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1425040157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609988057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300327643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379982425"/>
                    </a:ext>
                  </a:extLst>
                </a:gridCol>
              </a:tblGrid>
              <a:tr h="30425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vakcinace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 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16-24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25-29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35-39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40-44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45-49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50-54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55-59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60-64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65-69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70-79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80+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Neuvedeno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045058"/>
                  </a:ext>
                </a:extLst>
              </a:tr>
              <a:tr h="30425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Hlavní město Praha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32 692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113 613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92 315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106 951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106 443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123 762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114 486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81 930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75 186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62 701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71 030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121 800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58 935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1 161 844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9846020"/>
                  </a:ext>
                </a:extLst>
              </a:tr>
              <a:tr h="30425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18 592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43 277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24 778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32 758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40 887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58 872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67 732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53 620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53 247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52 174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62 800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101 782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37 258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647 777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0401459"/>
                  </a:ext>
                </a:extLst>
              </a:tr>
              <a:tr h="30425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10 415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28 338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15 126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19 255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22 985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32 020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36 160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30 053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30 612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31 541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35 989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56 039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23 981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372 514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8545790"/>
                  </a:ext>
                </a:extLst>
              </a:tr>
              <a:tr h="30425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Plzeňský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8 813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26 563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16 181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20 171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23 073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29 968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33 913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26 953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26 863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26 403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31 117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49 469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20 658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340 145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7233054"/>
                  </a:ext>
                </a:extLst>
              </a:tr>
              <a:tr h="30425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Karlovarský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4 359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13 034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6 715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8 588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9 892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13 776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17 040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14 176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14 140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13 415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15 410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24 172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9 587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164 304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1147785"/>
                  </a:ext>
                </a:extLst>
              </a:tr>
              <a:tr h="30425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Ústecký kraj 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12 425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35 035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18 139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22 665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27 381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38 783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47 049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37 278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36 887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34 633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40 937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67 294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23 381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441 887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4902215"/>
                  </a:ext>
                </a:extLst>
              </a:tr>
              <a:tr h="30425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6 755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18 889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10 335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13 250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15 401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21 043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24 831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19 231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19 053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18 512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22 825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38 380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14 332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242 837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7851085"/>
                  </a:ext>
                </a:extLst>
              </a:tr>
              <a:tr h="30425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Královéhradecký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8 135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23 996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12 870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15 803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18 970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27 054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32 083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26 120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25 914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25 534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30 605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50 732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22 378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320 194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9735748"/>
                  </a:ext>
                </a:extLst>
              </a:tr>
              <a:tr h="30425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Pardubický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6 408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21 925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11 992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14 832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17 374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24 415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28 138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22 741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22 800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23 227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27 499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42 736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18 123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282 210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4024088"/>
                  </a:ext>
                </a:extLst>
              </a:tr>
              <a:tr h="30425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Vysočina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7 666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21 301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11 031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14 424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17 594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23 807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27 904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23 520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24 550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24 875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27 097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43 037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19 038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285 844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4405160"/>
                  </a:ext>
                </a:extLst>
              </a:tr>
              <a:tr h="30425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Jihomoravský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14 663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59 778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42 144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47 516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51 339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63 431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66 858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53 958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54 374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52 970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58 902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97 795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42 385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706 113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5125981"/>
                  </a:ext>
                </a:extLst>
              </a:tr>
              <a:tr h="30425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Olomoucký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6 573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23 395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13 407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16 170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19 260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27 268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32 016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26 279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27 297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27 786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32 332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52 520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23 391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327 694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9955204"/>
                  </a:ext>
                </a:extLst>
              </a:tr>
              <a:tr h="30425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Zlínský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6 609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23 422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11 576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15 291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18 681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26 189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30 651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25 898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27 038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27 896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30 975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48 149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22 363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314 738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5082699"/>
                  </a:ext>
                </a:extLst>
              </a:tr>
              <a:tr h="30425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Moravskoslezský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13 129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47 944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27 026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34 430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39 596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53 846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63 323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55 179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57 901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54 819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60 322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95 404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40 792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643 711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1890085"/>
                  </a:ext>
                </a:extLst>
              </a:tr>
              <a:tr h="30425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157 234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500 510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313 635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382 104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428 876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564 234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622 184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496 936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495 862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476 486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547 840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889 309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376 602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6 251 812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37433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24977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D2A05-86A0-470C-8C57-F0BD8A06D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Posilující očkování k 21. 11. 2021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4DAEB13-002D-4641-B41D-0031CD3194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9" y="6176963"/>
            <a:ext cx="1343926" cy="681037"/>
          </a:xfrm>
          <a:prstGeom prst="rect">
            <a:avLst/>
          </a:prstGeom>
        </p:spPr>
      </p:pic>
      <p:graphicFrame>
        <p:nvGraphicFramePr>
          <p:cNvPr id="7" name="Zástupný symbol pro obsah 6">
            <a:extLst>
              <a:ext uri="{FF2B5EF4-FFF2-40B4-BE49-F238E27FC236}">
                <a16:creationId xmlns:a16="http://schemas.microsoft.com/office/drawing/2014/main" id="{95A8FA91-9AA9-4E29-B44C-5727DF34C0F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198" y="1389529"/>
          <a:ext cx="10515604" cy="4787440"/>
        </p:xfrm>
        <a:graphic>
          <a:graphicData uri="http://schemas.openxmlformats.org/drawingml/2006/table">
            <a:tbl>
              <a:tblPr/>
              <a:tblGrid>
                <a:gridCol w="1236105">
                  <a:extLst>
                    <a:ext uri="{9D8B030D-6E8A-4147-A177-3AD203B41FA5}">
                      <a16:colId xmlns:a16="http://schemas.microsoft.com/office/drawing/2014/main" val="530211355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287601700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759604339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3854877943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832785143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018778718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2866753175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5663604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630271895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4012121070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488889563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363031249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163435636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885031028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4219725574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776376127"/>
                    </a:ext>
                  </a:extLst>
                </a:gridCol>
              </a:tblGrid>
              <a:tr h="2992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vakcinace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 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16-24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25-29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35-39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40-44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45-49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50-54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55-59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60-64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65-69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70-79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80+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Neuvedeno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7070386"/>
                  </a:ext>
                </a:extLst>
              </a:tr>
              <a:tr h="2992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Hlavní město Praha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3 411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5 329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6 647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5 837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6 558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6 631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7 719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48 655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31 769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128 940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2693381"/>
                  </a:ext>
                </a:extLst>
              </a:tr>
              <a:tr h="2992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2 715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3 518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3 068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3 411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3 302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3 394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25 961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15 509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64 408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3769265"/>
                  </a:ext>
                </a:extLst>
              </a:tr>
              <a:tr h="2992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1 696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15 884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12 094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39 481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0113491"/>
                  </a:ext>
                </a:extLst>
              </a:tr>
              <a:tr h="2992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Plzeňský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11 952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8 970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32 960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0035024"/>
                  </a:ext>
                </a:extLst>
              </a:tr>
              <a:tr h="2992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Karlovarský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6 786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16 122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3267632"/>
                  </a:ext>
                </a:extLst>
              </a:tr>
              <a:tr h="2992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Ústecký kraj 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2 425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2 439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2 455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14 179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10 200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40 078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3197493"/>
                  </a:ext>
                </a:extLst>
              </a:tr>
              <a:tr h="2992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11 264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7 126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26 836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0386214"/>
                  </a:ext>
                </a:extLst>
              </a:tr>
              <a:tr h="2992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Královéhradecký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1 075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1 574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12 697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9 515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33 488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4612977"/>
                  </a:ext>
                </a:extLst>
              </a:tr>
              <a:tr h="2992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Pardubický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1 675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10 287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8 995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29 166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733398"/>
                  </a:ext>
                </a:extLst>
              </a:tr>
              <a:tr h="2992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Vysočina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8 986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7 565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23 683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1034388"/>
                  </a:ext>
                </a:extLst>
              </a:tr>
              <a:tr h="2992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Jihomoravský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3 347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3 726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3 622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3 401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22 860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18 657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66 186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2621829"/>
                  </a:ext>
                </a:extLst>
              </a:tr>
              <a:tr h="2992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Olomoucký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1 788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11 900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8 793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31 492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5522804"/>
                  </a:ext>
                </a:extLst>
              </a:tr>
              <a:tr h="2992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Zlínský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2 403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12 849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7 918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32 125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449033"/>
                  </a:ext>
                </a:extLst>
              </a:tr>
              <a:tr h="2992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Moravskoslezský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1 468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3 265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3 560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2 819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21 993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15 903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59 556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246851"/>
                  </a:ext>
                </a:extLst>
              </a:tr>
              <a:tr h="2992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4 499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7 806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9 933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14 689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23 853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31 550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29 008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33 519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32 288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34 045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236 253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167 068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624 521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77994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39307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D2A05-86A0-470C-8C57-F0BD8A06D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Praktičtí lékaři – dávky k 21. 11. 2021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4DAEB13-002D-4641-B41D-0031CD3194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9" y="6176963"/>
            <a:ext cx="1343926" cy="681037"/>
          </a:xfrm>
          <a:prstGeom prst="rect">
            <a:avLst/>
          </a:prstGeom>
        </p:spPr>
      </p:pic>
      <p:graphicFrame>
        <p:nvGraphicFramePr>
          <p:cNvPr id="7" name="Zástupný symbol pro obsah 6">
            <a:extLst>
              <a:ext uri="{FF2B5EF4-FFF2-40B4-BE49-F238E27FC236}">
                <a16:creationId xmlns:a16="http://schemas.microsoft.com/office/drawing/2014/main" id="{9A63B319-4940-4A71-86B7-17F116554CC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198" y="1344705"/>
          <a:ext cx="10515604" cy="4832256"/>
        </p:xfrm>
        <a:graphic>
          <a:graphicData uri="http://schemas.openxmlformats.org/drawingml/2006/table">
            <a:tbl>
              <a:tblPr/>
              <a:tblGrid>
                <a:gridCol w="1236105">
                  <a:extLst>
                    <a:ext uri="{9D8B030D-6E8A-4147-A177-3AD203B41FA5}">
                      <a16:colId xmlns:a16="http://schemas.microsoft.com/office/drawing/2014/main" val="4062992673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571381798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246006019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2515847726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422173179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542307005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1409368849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564487192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682030546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2302619808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651342892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4038971343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2291697618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319418283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100016600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431180127"/>
                    </a:ext>
                  </a:extLst>
                </a:gridCol>
              </a:tblGrid>
              <a:tr h="30201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vakcinace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 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16-24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25-29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35-39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40-44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45-49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50-54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55-59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60-64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65-69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70-79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80+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Neuvedeno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3017473"/>
                  </a:ext>
                </a:extLst>
              </a:tr>
              <a:tr h="30201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Hlavní město Praha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8 685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8 299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9 266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9 149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11 157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11 381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10 199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11 387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12 965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20 147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47 618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19 926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180 507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8063730"/>
                  </a:ext>
                </a:extLst>
              </a:tr>
              <a:tr h="30201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6 567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5 075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5 962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6 893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8 906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9 880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8 910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9 853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12 466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20 371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49 319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16 896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161 969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8225046"/>
                  </a:ext>
                </a:extLst>
              </a:tr>
              <a:tr h="30201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2 036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4 482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4 890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4 230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4 656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6 101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9 311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24 465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11 902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80 440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8526568"/>
                  </a:ext>
                </a:extLst>
              </a:tr>
              <a:tr h="30201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Plzeňský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3 284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3 674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4 988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7 818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18 591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6 985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58 405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8941145"/>
                  </a:ext>
                </a:extLst>
              </a:tr>
              <a:tr h="30201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Karlovarský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3 241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5 005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8 941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17 581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4 834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50 459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6443564"/>
                  </a:ext>
                </a:extLst>
              </a:tr>
              <a:tr h="30201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Ústecký kraj 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2 440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3 857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4 411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4 725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6 170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10 380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26 903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8 162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78 077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2572860"/>
                  </a:ext>
                </a:extLst>
              </a:tr>
              <a:tr h="30201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2 282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1 906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3 224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4 017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3 777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4 405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5 236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8 852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20 253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9 174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67 599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8854501"/>
                  </a:ext>
                </a:extLst>
              </a:tr>
              <a:tr h="30201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Královéhradecký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3 795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2 910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3 442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4 180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5 483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6 279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5 321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5 811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8 048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13 260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33 426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11 555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103 672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1577806"/>
                  </a:ext>
                </a:extLst>
              </a:tr>
              <a:tr h="30201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Pardubický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2 308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2 966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3 736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5 197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5 610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4 667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5 115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6 425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10 524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30 051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11 935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92 036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2926080"/>
                  </a:ext>
                </a:extLst>
              </a:tr>
              <a:tr h="30201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Vysočina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1 823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3 451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3 556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4 197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5 251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7 576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20 882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8 407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64 567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8225414"/>
                  </a:ext>
                </a:extLst>
              </a:tr>
              <a:tr h="30201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Jihomoravský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5 366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4 775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5 660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6 744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8 197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9 634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9 597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12 400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17 129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28 388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72 535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24 387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205 028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9584118"/>
                  </a:ext>
                </a:extLst>
              </a:tr>
              <a:tr h="30201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Olomoucký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4 376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5 074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5 127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6 763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9 902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17 171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40 739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12 732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109 847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4511316"/>
                  </a:ext>
                </a:extLst>
              </a:tr>
              <a:tr h="30201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Zlínský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2 428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2 317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5 147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5 024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6 282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8 698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15 005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43 757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22 124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119 548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8593396"/>
                  </a:ext>
                </a:extLst>
              </a:tr>
              <a:tr h="30201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Moravskoslezský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3 798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3 074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4 946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6 594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7 968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8 536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10 781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14 003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20 573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54 352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22 700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161 485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2632723"/>
                  </a:ext>
                </a:extLst>
              </a:tr>
              <a:tr h="30201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48 327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39 714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47 220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54 825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72 785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83 397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78 445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93 290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122 387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198 317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500 472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191 719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1 533 639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46205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41907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D2A05-86A0-470C-8C57-F0BD8A06D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Informace COVID-19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4DAEB13-002D-4641-B41D-0031CD3194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9" y="6176963"/>
            <a:ext cx="1343926" cy="681037"/>
          </a:xfrm>
          <a:prstGeom prst="rect">
            <a:avLst/>
          </a:prstGeom>
        </p:spPr>
      </p:pic>
      <p:sp>
        <p:nvSpPr>
          <p:cNvPr id="8" name="Zástupný symbol pro obsah 7">
            <a:extLst>
              <a:ext uri="{FF2B5EF4-FFF2-40B4-BE49-F238E27FC236}">
                <a16:creationId xmlns:a16="http://schemas.microsoft.com/office/drawing/2014/main" id="{70E0F8C5-58C5-4603-9D08-494ED8906A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86793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cs-CZ" dirty="0">
                <a:hlinkClick r:id="rId3"/>
              </a:rPr>
              <a:t>COVID-19 | Královéhradecký kraj Onemocnění aktuálně od MZČR (mzcr.cz)</a:t>
            </a:r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65DCF8D6-AB37-4441-91AC-A9BFD9FA50A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57718" y="1775012"/>
            <a:ext cx="7871012" cy="4401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71078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Motiv Office">
  <a:themeElements>
    <a:clrScheme name="Barvy KHK">
      <a:dk1>
        <a:srgbClr val="2B2B82"/>
      </a:dk1>
      <a:lt1>
        <a:srgbClr val="FFFFFF"/>
      </a:lt1>
      <a:dk2>
        <a:srgbClr val="2B2B82"/>
      </a:dk2>
      <a:lt2>
        <a:srgbClr val="E6E6E6"/>
      </a:lt2>
      <a:accent1>
        <a:srgbClr val="C3001E"/>
      </a:accent1>
      <a:accent2>
        <a:srgbClr val="9D9DA1"/>
      </a:accent2>
      <a:accent3>
        <a:srgbClr val="2B2B82"/>
      </a:accent3>
      <a:accent4>
        <a:srgbClr val="549534"/>
      </a:accent4>
      <a:accent5>
        <a:srgbClr val="FBB824"/>
      </a:accent5>
      <a:accent6>
        <a:srgbClr val="EA3C95"/>
      </a:accent6>
      <a:hlink>
        <a:srgbClr val="2B2B82"/>
      </a:hlink>
      <a:folHlink>
        <a:srgbClr val="2B2B8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621A0F06-C68C-6B40-B2FD-73B32FF8D7D1}" vid="{E4057F24-EDAB-2B48-9201-95E380ABC8A6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7486</TotalTime>
  <Words>2095</Words>
  <Application>Microsoft Office PowerPoint</Application>
  <PresentationFormat>Širokoúhlá obrazovka</PresentationFormat>
  <Paragraphs>1121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10</vt:i4>
      </vt:variant>
    </vt:vector>
  </HeadingPairs>
  <TitlesOfParts>
    <vt:vector size="19" baseType="lpstr">
      <vt:lpstr>Arial</vt:lpstr>
      <vt:lpstr>Calibri</vt:lpstr>
      <vt:lpstr>Calibri Light</vt:lpstr>
      <vt:lpstr>Franklin Gothic Book</vt:lpstr>
      <vt:lpstr>Franklin Gothic Demi</vt:lpstr>
      <vt:lpstr>Franklin Gothic Medium</vt:lpstr>
      <vt:lpstr>System Font Regular</vt:lpstr>
      <vt:lpstr>Motiv Office</vt:lpstr>
      <vt:lpstr>1_Motiv Office</vt:lpstr>
      <vt:lpstr>Přehled epidemické situace a stavu očkování v Královéhradeckém kraji</vt:lpstr>
      <vt:lpstr>Aktuální situace v Královéhradeckém kraji k 21. 11. 2021</vt:lpstr>
      <vt:lpstr>Prezentace aplikace PowerPoint</vt:lpstr>
      <vt:lpstr>Kapacita lůžkové péče C+ (bez lůžek následné péče)</vt:lpstr>
      <vt:lpstr>Počet podaných dávek k 21. 11. 2021</vt:lpstr>
      <vt:lpstr>Ukončené očkování k 21. 11. 2021</vt:lpstr>
      <vt:lpstr>Posilující očkování k 21. 11. 2021</vt:lpstr>
      <vt:lpstr>Praktičtí lékaři – dávky k 21. 11. 2021</vt:lpstr>
      <vt:lpstr>Informace COVID-19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Očkovací strategie Královéhradeckého kraje</dc:title>
  <dc:creator>Pejšek Miroslav Ing.</dc:creator>
  <cp:lastModifiedBy>Eva</cp:lastModifiedBy>
  <cp:revision>422</cp:revision>
  <cp:lastPrinted>2021-07-19T08:31:38Z</cp:lastPrinted>
  <dcterms:created xsi:type="dcterms:W3CDTF">2021-01-14T19:24:21Z</dcterms:created>
  <dcterms:modified xsi:type="dcterms:W3CDTF">2021-11-24T15:05:23Z</dcterms:modified>
</cp:coreProperties>
</file>